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12192000" cy="6858000"/>
  <p:notesSz cx="6858000" cy="12192000"/>
  <p:embeddedFontLst>
    <p:embeddedFont>
      <p:font typeface="MiSans" pitchFamily="34" charset="-122"/>
      <p:regular r:id="rId26"/>
    </p:embeddedFont>
    <p:embeddedFont>
      <p:font typeface="MiSans" pitchFamily="34" charset="-120"/>
      <p:regular r:id="rId27"/>
    </p:embeddedFont>
    <p:embeddedFont>
      <p:font typeface="Calibri" panose="020F0502020204030204" charset="0"/>
      <p:regular r:id="rId28"/>
      <p:bold r:id="rId29"/>
      <p:italic r:id="rId30"/>
      <p:boldItalic r:id="rId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1" Type="http://schemas.openxmlformats.org/officeDocument/2006/relationships/font" Target="fonts/font6.fntdata"/><Relationship Id="rId30" Type="http://schemas.openxmlformats.org/officeDocument/2006/relationships/font" Target="fonts/font5.fntdata"/><Relationship Id="rId3" Type="http://schemas.openxmlformats.org/officeDocument/2006/relationships/slide" Target="slides/slide1.xml"/><Relationship Id="rId29" Type="http://schemas.openxmlformats.org/officeDocument/2006/relationships/font" Target="fonts/font4.fntdata"/><Relationship Id="rId28" Type="http://schemas.openxmlformats.org/officeDocument/2006/relationships/font" Target="fonts/font3.fntdata"/><Relationship Id="rId27" Type="http://schemas.openxmlformats.org/officeDocument/2006/relationships/font" Target="fonts/font2.fntdata"/><Relationship Id="rId26" Type="http://schemas.openxmlformats.org/officeDocument/2006/relationships/font" Target="fonts/font1.fntdata"/><Relationship Id="rId25" Type="http://schemas.openxmlformats.org/officeDocument/2006/relationships/tableStyles" Target="tableStyles.xml"/><Relationship Id="rId24" Type="http://schemas.openxmlformats.org/officeDocument/2006/relationships/viewProps" Target="viewProps.xml"/><Relationship Id="rId23" Type="http://schemas.openxmlformats.org/officeDocument/2006/relationships/presProps" Target="presProps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1" Type="http://schemas.openxmlformats.org/officeDocument/2006/relationships/notesSlide" Target="../notesSlides/notesSlide11.xml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3" Type="http://schemas.openxmlformats.org/officeDocument/2006/relationships/notesSlide" Target="../notesSlides/notesSlide2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0.xml"/><Relationship Id="rId20" Type="http://schemas.openxmlformats.org/officeDocument/2006/relationships/tags" Target="../tags/tag19.xml"/><Relationship Id="rId2" Type="http://schemas.openxmlformats.org/officeDocument/2006/relationships/tags" Target="../tags/tag1.xml"/><Relationship Id="rId19" Type="http://schemas.openxmlformats.org/officeDocument/2006/relationships/tags" Target="../tags/tag18.xml"/><Relationship Id="rId18" Type="http://schemas.openxmlformats.org/officeDocument/2006/relationships/tags" Target="../tags/tag17.xml"/><Relationship Id="rId17" Type="http://schemas.openxmlformats.org/officeDocument/2006/relationships/tags" Target="../tags/tag16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0" Type="http://schemas.openxmlformats.org/officeDocument/2006/relationships/notesSlide" Target="../notesSlides/notesSlide4.xml"/><Relationship Id="rId3" Type="http://schemas.openxmlformats.org/officeDocument/2006/relationships/tags" Target="../tags/tag23.xml"/><Relationship Id="rId29" Type="http://schemas.openxmlformats.org/officeDocument/2006/relationships/slideLayout" Target="../slideLayouts/slideLayout1.xml"/><Relationship Id="rId28" Type="http://schemas.openxmlformats.org/officeDocument/2006/relationships/tags" Target="../tags/tag48.xml"/><Relationship Id="rId27" Type="http://schemas.openxmlformats.org/officeDocument/2006/relationships/tags" Target="../tags/tag47.xml"/><Relationship Id="rId26" Type="http://schemas.openxmlformats.org/officeDocument/2006/relationships/tags" Target="../tags/tag46.xml"/><Relationship Id="rId25" Type="http://schemas.openxmlformats.org/officeDocument/2006/relationships/tags" Target="../tags/tag45.xml"/><Relationship Id="rId24" Type="http://schemas.openxmlformats.org/officeDocument/2006/relationships/tags" Target="../tags/tag44.xml"/><Relationship Id="rId23" Type="http://schemas.openxmlformats.org/officeDocument/2006/relationships/tags" Target="../tags/tag43.xml"/><Relationship Id="rId22" Type="http://schemas.openxmlformats.org/officeDocument/2006/relationships/tags" Target="../tags/tag42.xml"/><Relationship Id="rId21" Type="http://schemas.openxmlformats.org/officeDocument/2006/relationships/tags" Target="../tags/tag41.xml"/><Relationship Id="rId20" Type="http://schemas.openxmlformats.org/officeDocument/2006/relationships/tags" Target="../tags/tag40.xml"/><Relationship Id="rId2" Type="http://schemas.openxmlformats.org/officeDocument/2006/relationships/tags" Target="../tags/tag22.xml"/><Relationship Id="rId19" Type="http://schemas.openxmlformats.org/officeDocument/2006/relationships/tags" Target="../tags/tag39.xml"/><Relationship Id="rId18" Type="http://schemas.openxmlformats.org/officeDocument/2006/relationships/tags" Target="../tags/tag38.xml"/><Relationship Id="rId17" Type="http://schemas.openxmlformats.org/officeDocument/2006/relationships/tags" Target="../tags/tag37.xml"/><Relationship Id="rId16" Type="http://schemas.openxmlformats.org/officeDocument/2006/relationships/tags" Target="../tags/tag36.xml"/><Relationship Id="rId15" Type="http://schemas.openxmlformats.org/officeDocument/2006/relationships/tags" Target="../tags/tag35.xml"/><Relationship Id="rId14" Type="http://schemas.openxmlformats.org/officeDocument/2006/relationships/tags" Target="../tags/tag34.xml"/><Relationship Id="rId13" Type="http://schemas.openxmlformats.org/officeDocument/2006/relationships/tags" Target="../tags/tag33.xml"/><Relationship Id="rId12" Type="http://schemas.openxmlformats.org/officeDocument/2006/relationships/tags" Target="../tags/tag32.xml"/><Relationship Id="rId11" Type="http://schemas.openxmlformats.org/officeDocument/2006/relationships/tags" Target="../tags/tag31.xml"/><Relationship Id="rId10" Type="http://schemas.openxmlformats.org/officeDocument/2006/relationships/tags" Target="../tags/tag30.xml"/><Relationship Id="rId1" Type="http://schemas.openxmlformats.org/officeDocument/2006/relationships/tags" Target="../tags/tag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56.xml"/><Relationship Id="rId8" Type="http://schemas.openxmlformats.org/officeDocument/2006/relationships/tags" Target="../tags/tag55.xml"/><Relationship Id="rId7" Type="http://schemas.openxmlformats.org/officeDocument/2006/relationships/tags" Target="../tags/tag54.xml"/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57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test-kimi-img.moonshot.cn/pub/slides/slides_tmpl/image/25-05-30-10:48:16-d0shos475iks832je3og.png"/>
          <p:cNvPicPr>
            <a:picLocks noChangeAspect="1"/>
          </p:cNvPicPr>
          <p:nvPr/>
        </p:nvPicPr>
        <p:blipFill>
          <a:blip r:embed="rId1"/>
          <a:srcRect l="10" r="10"/>
          <a:stretch>
            <a:fillRect/>
          </a:stretch>
        </p:blipFill>
        <p:spPr>
          <a:xfrm>
            <a:off x="1200" y="0"/>
            <a:ext cx="12189600" cy="68652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423670" y="2097405"/>
            <a:ext cx="9344660" cy="19380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60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江苏金发</a:t>
            </a:r>
            <a:r>
              <a:rPr lang="zh-CN" altLang="en-US" sz="60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再生资源有限公司</a:t>
            </a:r>
            <a:endParaRPr lang="en-US" sz="6000" b="1" dirty="0">
              <a:solidFill>
                <a:srgbClr val="FFFFFF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60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ESG报告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test-kimi-img.moonshot.cn/pub/slides/slides_tmpl/image/25-05-30-10:48:20-d0shot475iks832je3p0.png"/>
          <p:cNvPicPr>
            <a:picLocks noChangeAspect="1"/>
          </p:cNvPicPr>
          <p:nvPr/>
        </p:nvPicPr>
        <p:blipFill>
          <a:blip r:embed="rId1"/>
          <a:srcRect t="55" b="55"/>
          <a:stretch>
            <a:fillRect/>
          </a:stretch>
        </p:blipFill>
        <p:spPr>
          <a:xfrm>
            <a:off x="0" y="0"/>
            <a:ext cx="12192000" cy="4597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7235" y="5007610"/>
            <a:ext cx="4088765" cy="13220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0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2743835" y="4946015"/>
            <a:ext cx="7505700" cy="7683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zh-CN" altLang="en-US" sz="4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温室气体</a:t>
            </a:r>
            <a:r>
              <a:rPr lang="en-US" sz="4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减排与抵消路径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2471420" y="5046345"/>
            <a:ext cx="75565" cy="12446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</p:spPr>
      </p:sp>
      <p:sp>
        <p:nvSpPr>
          <p:cNvPr id="6" name="Text 3"/>
          <p:cNvSpPr/>
          <p:nvPr/>
        </p:nvSpPr>
        <p:spPr>
          <a:xfrm>
            <a:off x="2471420" y="5046345"/>
            <a:ext cx="75565" cy="12446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585200" y="5926455"/>
            <a:ext cx="3276600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2800" dirty="0">
                <a:solidFill>
                  <a:srgbClr val="6DAECC">
                    <a:alpha val="2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THE </a:t>
            </a:r>
            <a:r>
              <a:rPr lang="en-US" altLang="zh-CN" sz="2800" dirty="0">
                <a:solidFill>
                  <a:srgbClr val="6DAECC">
                    <a:alpha val="2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Third</a:t>
            </a:r>
            <a:r>
              <a:rPr lang="en-US" sz="2800" dirty="0">
                <a:solidFill>
                  <a:srgbClr val="6DAECC">
                    <a:alpha val="2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PART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38810" y="6362065"/>
            <a:ext cx="215900" cy="215900"/>
          </a:xfrm>
          <a:prstGeom prst="roundRect">
            <a:avLst>
              <a:gd name="adj" fmla="val 50000"/>
            </a:avLst>
          </a:prstGeom>
          <a:solidFill>
            <a:srgbClr val="6DAECC"/>
          </a:solidFill>
        </p:spPr>
      </p:sp>
      <p:sp>
        <p:nvSpPr>
          <p:cNvPr id="3" name="Text 1"/>
          <p:cNvSpPr/>
          <p:nvPr/>
        </p:nvSpPr>
        <p:spPr>
          <a:xfrm>
            <a:off x="638810" y="6362065"/>
            <a:ext cx="215900" cy="2159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765810" y="6362065"/>
            <a:ext cx="215900" cy="215900"/>
          </a:xfrm>
          <a:prstGeom prst="roundRect">
            <a:avLst>
              <a:gd name="adj" fmla="val 50000"/>
            </a:avLst>
          </a:prstGeom>
          <a:solidFill>
            <a:srgbClr val="000000">
              <a:alpha val="0"/>
            </a:srgbClr>
          </a:solidFill>
          <a:ln w="19050">
            <a:solidFill>
              <a:srgbClr val="6DAE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65810" y="6362065"/>
            <a:ext cx="215900" cy="2159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6" name="Image 0" descr="https://test-kimi-img.moonshot.cn/pub/slides/slides_tmpl/image/25-05-30-10:48:46-d0shp3k75iks832je3u0.png"/>
          <p:cNvPicPr>
            <a:picLocks noChangeAspect="1"/>
          </p:cNvPicPr>
          <p:nvPr/>
        </p:nvPicPr>
        <p:blipFill>
          <a:blip r:embed="rId1"/>
          <a:srcRect l="13" r="13"/>
          <a:stretch>
            <a:fillRect/>
          </a:stretch>
        </p:blipFill>
        <p:spPr>
          <a:xfrm>
            <a:off x="7861935" y="1217295"/>
            <a:ext cx="3537585" cy="4951095"/>
          </a:xfrm>
          <a:prstGeom prst="rect">
            <a:avLst/>
          </a:prstGeom>
        </p:spPr>
      </p:pic>
      <p:sp>
        <p:nvSpPr>
          <p:cNvPr id="7" name="Shape 4"/>
          <p:cNvSpPr/>
          <p:nvPr>
            <p:custDataLst>
              <p:tags r:id="rId2"/>
            </p:custDataLst>
          </p:nvPr>
        </p:nvSpPr>
        <p:spPr>
          <a:xfrm>
            <a:off x="1160780" y="1504315"/>
            <a:ext cx="3567430" cy="502920"/>
          </a:xfrm>
          <a:prstGeom prst="round1Rect">
            <a:avLst/>
          </a:prstGeom>
          <a:solidFill>
            <a:srgbClr val="6DAECC"/>
          </a:solidFill>
        </p:spPr>
      </p:sp>
      <p:sp>
        <p:nvSpPr>
          <p:cNvPr id="8" name="Text 5"/>
          <p:cNvSpPr/>
          <p:nvPr/>
        </p:nvSpPr>
        <p:spPr>
          <a:xfrm>
            <a:off x="1160780" y="1504315"/>
            <a:ext cx="3567430" cy="5029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Text 6"/>
          <p:cNvSpPr/>
          <p:nvPr>
            <p:custDataLst>
              <p:tags r:id="rId3"/>
            </p:custDataLst>
          </p:nvPr>
        </p:nvSpPr>
        <p:spPr>
          <a:xfrm>
            <a:off x="1217388" y="1574165"/>
            <a:ext cx="3390745" cy="3683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自主减排措施</a:t>
            </a:r>
            <a:endParaRPr lang="en-US" sz="1600" dirty="0"/>
          </a:p>
        </p:txBody>
      </p:sp>
      <p:sp>
        <p:nvSpPr>
          <p:cNvPr id="10" name="Shape 7"/>
          <p:cNvSpPr/>
          <p:nvPr>
            <p:custDataLst>
              <p:tags r:id="rId4"/>
            </p:custDataLst>
          </p:nvPr>
        </p:nvSpPr>
        <p:spPr>
          <a:xfrm>
            <a:off x="1165860" y="2012315"/>
            <a:ext cx="6247765" cy="1493520"/>
          </a:xfrm>
          <a:prstGeom prst="roundRect">
            <a:avLst>
              <a:gd name="adj" fmla="val 0"/>
            </a:avLst>
          </a:prstGeom>
          <a:solidFill>
            <a:srgbClr val="000000">
              <a:alpha val="0"/>
            </a:srgbClr>
          </a:solidFill>
          <a:ln w="19050">
            <a:solidFill>
              <a:srgbClr val="3178A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165860" y="2012315"/>
            <a:ext cx="6247765" cy="14935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Text 9"/>
          <p:cNvSpPr/>
          <p:nvPr>
            <p:custDataLst>
              <p:tags r:id="rId5"/>
            </p:custDataLst>
          </p:nvPr>
        </p:nvSpPr>
        <p:spPr>
          <a:xfrm>
            <a:off x="1223645" y="2133600"/>
            <a:ext cx="6164580" cy="12096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公司通过电动叉车替代、空调温控、工艺优化等措施，实现年度自主减排量约85吨CO₂e。</a:t>
            </a:r>
            <a:endParaRPr lang="en-US" sz="1600" dirty="0"/>
          </a:p>
        </p:txBody>
      </p:sp>
      <p:sp>
        <p:nvSpPr>
          <p:cNvPr id="13" name="Shape 10"/>
          <p:cNvSpPr/>
          <p:nvPr>
            <p:custDataLst>
              <p:tags r:id="rId6"/>
            </p:custDataLst>
          </p:nvPr>
        </p:nvSpPr>
        <p:spPr>
          <a:xfrm>
            <a:off x="1160780" y="3825875"/>
            <a:ext cx="3567430" cy="502920"/>
          </a:xfrm>
          <a:prstGeom prst="round1Rect">
            <a:avLst/>
          </a:prstGeom>
          <a:solidFill>
            <a:srgbClr val="6DAECC"/>
          </a:solidFill>
        </p:spPr>
      </p:sp>
      <p:sp>
        <p:nvSpPr>
          <p:cNvPr id="14" name="Text 11"/>
          <p:cNvSpPr/>
          <p:nvPr/>
        </p:nvSpPr>
        <p:spPr>
          <a:xfrm>
            <a:off x="1160780" y="3825875"/>
            <a:ext cx="3567430" cy="5029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Text 12"/>
          <p:cNvSpPr/>
          <p:nvPr>
            <p:custDataLst>
              <p:tags r:id="rId7"/>
            </p:custDataLst>
          </p:nvPr>
        </p:nvSpPr>
        <p:spPr>
          <a:xfrm>
            <a:off x="1217388" y="3895725"/>
            <a:ext cx="3390745" cy="3683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碳抵消措施</a:t>
            </a:r>
            <a:endParaRPr lang="en-US" sz="1600" dirty="0"/>
          </a:p>
        </p:txBody>
      </p:sp>
      <p:sp>
        <p:nvSpPr>
          <p:cNvPr id="16" name="Shape 13"/>
          <p:cNvSpPr/>
          <p:nvPr>
            <p:custDataLst>
              <p:tags r:id="rId8"/>
            </p:custDataLst>
          </p:nvPr>
        </p:nvSpPr>
        <p:spPr>
          <a:xfrm>
            <a:off x="1165860" y="4333875"/>
            <a:ext cx="6247765" cy="1493520"/>
          </a:xfrm>
          <a:prstGeom prst="roundRect">
            <a:avLst>
              <a:gd name="adj" fmla="val 0"/>
            </a:avLst>
          </a:prstGeom>
          <a:solidFill>
            <a:srgbClr val="000000">
              <a:alpha val="0"/>
            </a:srgbClr>
          </a:solidFill>
          <a:ln w="19050">
            <a:solidFill>
              <a:srgbClr val="3178A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165860" y="4333875"/>
            <a:ext cx="6247765" cy="14935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Text 15"/>
          <p:cNvSpPr/>
          <p:nvPr>
            <p:custDataLst>
              <p:tags r:id="rId9"/>
            </p:custDataLst>
          </p:nvPr>
        </p:nvSpPr>
        <p:spPr>
          <a:xfrm>
            <a:off x="1223645" y="4455160"/>
            <a:ext cx="6164580" cy="12096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类别1排放通过VCS项目额度100%抵消，类别2排放通过绿证及光伏余电组合抵消，确保核心排放类别全面控排。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08330" y="469900"/>
            <a:ext cx="10782935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295C74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自主减排与碳抵消策略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test-kimi-img.moonshot.cn/pub/slides/slides_tmpl/image/25-05-30-10:48:20-d0shot475iks832je3p0.png"/>
          <p:cNvPicPr>
            <a:picLocks noChangeAspect="1"/>
          </p:cNvPicPr>
          <p:nvPr/>
        </p:nvPicPr>
        <p:blipFill>
          <a:blip r:embed="rId1"/>
          <a:srcRect t="55" b="55"/>
          <a:stretch>
            <a:fillRect/>
          </a:stretch>
        </p:blipFill>
        <p:spPr>
          <a:xfrm>
            <a:off x="0" y="0"/>
            <a:ext cx="12192000" cy="4597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7235" y="5007610"/>
            <a:ext cx="4088765" cy="13220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0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04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2743835" y="4946015"/>
            <a:ext cx="4779645" cy="14452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产品碳足迹亮点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2471420" y="5046345"/>
            <a:ext cx="75565" cy="12446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</p:spPr>
      </p:sp>
      <p:sp>
        <p:nvSpPr>
          <p:cNvPr id="6" name="Text 3"/>
          <p:cNvSpPr/>
          <p:nvPr/>
        </p:nvSpPr>
        <p:spPr>
          <a:xfrm>
            <a:off x="2471420" y="5046345"/>
            <a:ext cx="75565" cy="12446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585200" y="5926455"/>
            <a:ext cx="3276600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2800" dirty="0">
                <a:solidFill>
                  <a:srgbClr val="6DAECC">
                    <a:alpha val="2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THE </a:t>
            </a:r>
            <a:r>
              <a:rPr lang="en-US" altLang="zh-CN" sz="2800" dirty="0">
                <a:solidFill>
                  <a:srgbClr val="6DAECC">
                    <a:alpha val="2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Fourth</a:t>
            </a:r>
            <a:r>
              <a:rPr lang="en-US" sz="2800" dirty="0">
                <a:solidFill>
                  <a:srgbClr val="6DAECC">
                    <a:alpha val="2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PART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test-kimi-img.moonshot.cn/pub/slides/slides_tmpl/image/25-05-30-10:49:02-d0shp7k75iks832je45g.png"/>
          <p:cNvPicPr>
            <a:picLocks noChangeAspect="1"/>
          </p:cNvPicPr>
          <p:nvPr/>
        </p:nvPicPr>
        <p:blipFill>
          <a:blip r:embed="rId1"/>
          <a:srcRect l="20" r="20"/>
          <a:stretch>
            <a:fillRect/>
          </a:stretch>
        </p:blipFill>
        <p:spPr>
          <a:xfrm>
            <a:off x="630555" y="1304290"/>
            <a:ext cx="3889375" cy="476123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981450" y="5556885"/>
            <a:ext cx="668020" cy="727075"/>
          </a:xfrm>
          <a:prstGeom prst="roundRect">
            <a:avLst>
              <a:gd name="adj" fmla="val 10513"/>
            </a:avLst>
          </a:prstGeom>
          <a:solidFill>
            <a:srgbClr val="295C74"/>
          </a:solidFill>
        </p:spPr>
      </p:sp>
      <p:sp>
        <p:nvSpPr>
          <p:cNvPr id="4" name="Text 1"/>
          <p:cNvSpPr/>
          <p:nvPr/>
        </p:nvSpPr>
        <p:spPr>
          <a:xfrm>
            <a:off x="3981450" y="5556885"/>
            <a:ext cx="668020" cy="72707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4871720" y="3219450"/>
            <a:ext cx="3194685" cy="2845435"/>
          </a:xfrm>
          <a:prstGeom prst="roundRect">
            <a:avLst>
              <a:gd name="adj" fmla="val 10513"/>
            </a:avLst>
          </a:prstGeom>
          <a:solidFill>
            <a:srgbClr val="FFFFFF"/>
          </a:solidFill>
          <a:ln w="12700">
            <a:solidFill>
              <a:srgbClr val="295C7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871720" y="3219450"/>
            <a:ext cx="3194685" cy="284543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8293100" y="3244850"/>
            <a:ext cx="3157220" cy="2833370"/>
          </a:xfrm>
          <a:prstGeom prst="roundRect">
            <a:avLst>
              <a:gd name="adj" fmla="val 10513"/>
            </a:avLst>
          </a:prstGeom>
          <a:solidFill>
            <a:srgbClr val="FFFFFF"/>
          </a:solidFill>
          <a:ln w="12700">
            <a:solidFill>
              <a:srgbClr val="295C74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293100" y="3244850"/>
            <a:ext cx="3157220" cy="28333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 rot="16200000">
            <a:off x="7375085" y="-681795"/>
            <a:ext cx="72000" cy="5166995"/>
          </a:xfrm>
          <a:prstGeom prst="parallelogram">
            <a:avLst/>
          </a:prstGeom>
          <a:gradFill flip="none" rotWithShape="1">
            <a:gsLst>
              <a:gs pos="0">
                <a:srgbClr val="A8CFE0">
                  <a:alpha val="0"/>
                </a:srgbClr>
              </a:gs>
              <a:gs pos="28000">
                <a:srgbClr val="A8CFE0">
                  <a:alpha val="0"/>
                </a:srgbClr>
              </a:gs>
              <a:gs pos="100000">
                <a:srgbClr val="3178A1"/>
              </a:gs>
            </a:gsLst>
            <a:lin ang="16200000" scaled="1"/>
          </a:gradFill>
        </p:spPr>
      </p:sp>
      <p:sp>
        <p:nvSpPr>
          <p:cNvPr id="10" name="Text 7"/>
          <p:cNvSpPr/>
          <p:nvPr/>
        </p:nvSpPr>
        <p:spPr>
          <a:xfrm rot="16200000">
            <a:off x="7375085" y="-681795"/>
            <a:ext cx="72000" cy="516699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4802505" y="1382395"/>
            <a:ext cx="4551045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碳足迹结果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4802505" y="1976755"/>
            <a:ext cx="6647815" cy="6502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核心产品</a:t>
            </a:r>
            <a:r>
              <a:rPr lang="zh-CN" alt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改性聚丙烯</a:t>
            </a: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CB-T2L2A BK001(H)碳足迹为465.97kgCO₂e/吨，较行业平均低20%以上。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2032000" y="1793240"/>
            <a:ext cx="4064000" cy="3683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00" dirty="0">
                <a:solidFill>
                  <a:srgbClr val="33333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5048250" y="3526155"/>
            <a:ext cx="3100705" cy="281305"/>
          </a:xfrm>
          <a:prstGeom prst="rect">
            <a:avLst/>
          </a:prstGeom>
          <a:noFill/>
        </p:spPr>
        <p:txBody>
          <a:bodyPr wrap="square" lIns="0" tIns="0" rIns="0" bIns="35941" rtlCol="0" anchor="b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33333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核算依据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8413750" y="3526155"/>
            <a:ext cx="3100705" cy="281305"/>
          </a:xfrm>
          <a:prstGeom prst="rect">
            <a:avLst/>
          </a:prstGeom>
          <a:noFill/>
        </p:spPr>
        <p:txBody>
          <a:bodyPr wrap="square" lIns="0" tIns="0" rIns="0" bIns="35941" rtlCol="0" anchor="b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33333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低碳优势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5048250" y="3935095"/>
            <a:ext cx="2872740" cy="223647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核算遵循国家产品碳足迹标准，数据质量评分1.99，达到“好”的水平。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8413750" y="3935095"/>
            <a:ext cx="2872740" cy="223647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产品低碳优势源于再生原料高占比与节能工艺，为公司低碳品牌定位提供有力支撑。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638810" y="469900"/>
            <a:ext cx="10782935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295C74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改性聚丙烯碳足迹结果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540" y="4201795"/>
            <a:ext cx="12207240" cy="2011045"/>
          </a:xfrm>
          <a:prstGeom prst="rect">
            <a:avLst/>
          </a:prstGeom>
          <a:solidFill>
            <a:srgbClr val="6DAECC"/>
          </a:solidFill>
        </p:spPr>
      </p:sp>
      <p:sp>
        <p:nvSpPr>
          <p:cNvPr id="3" name="Text 1"/>
          <p:cNvSpPr/>
          <p:nvPr/>
        </p:nvSpPr>
        <p:spPr>
          <a:xfrm>
            <a:off x="2540" y="4201795"/>
            <a:ext cx="12207240" cy="201104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38810" y="6362065"/>
            <a:ext cx="215900" cy="215900"/>
          </a:xfrm>
          <a:prstGeom prst="roundRect">
            <a:avLst>
              <a:gd name="adj" fmla="val 50000"/>
            </a:avLst>
          </a:prstGeom>
          <a:solidFill>
            <a:srgbClr val="6DAECC"/>
          </a:solidFill>
        </p:spPr>
      </p:sp>
      <p:sp>
        <p:nvSpPr>
          <p:cNvPr id="5" name="Text 3"/>
          <p:cNvSpPr/>
          <p:nvPr/>
        </p:nvSpPr>
        <p:spPr>
          <a:xfrm>
            <a:off x="638810" y="6362065"/>
            <a:ext cx="215900" cy="2159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65810" y="6362065"/>
            <a:ext cx="215900" cy="215900"/>
          </a:xfrm>
          <a:prstGeom prst="roundRect">
            <a:avLst>
              <a:gd name="adj" fmla="val 50000"/>
            </a:avLst>
          </a:prstGeom>
          <a:solidFill>
            <a:srgbClr val="000000">
              <a:alpha val="0"/>
            </a:srgbClr>
          </a:solidFill>
          <a:ln w="19050">
            <a:solidFill>
              <a:srgbClr val="6DAE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65810" y="6362065"/>
            <a:ext cx="215900" cy="2159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960120" y="1336675"/>
            <a:ext cx="4510405" cy="2757805"/>
          </a:xfrm>
          <a:prstGeom prst="rect">
            <a:avLst/>
          </a:prstGeom>
          <a:solidFill>
            <a:srgbClr val="000000">
              <a:alpha val="0"/>
            </a:srgbClr>
          </a:solidFill>
          <a:ln w="19050">
            <a:solidFill>
              <a:srgbClr val="3178A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60120" y="1336675"/>
            <a:ext cx="4510405" cy="275780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10" name="Image 0" descr="https://test-kimi-img.moonshot.cn/pub/slides/slides_tmpl/image/25-05-30-10:48:41-d0shp2c75iks832je3t0.png"/>
          <p:cNvPicPr>
            <a:picLocks noChangeAspect="1"/>
          </p:cNvPicPr>
          <p:nvPr/>
        </p:nvPicPr>
        <p:blipFill>
          <a:blip r:embed="rId1"/>
          <a:srcRect t="57" b="57"/>
          <a:stretch>
            <a:fillRect/>
          </a:stretch>
        </p:blipFill>
        <p:spPr>
          <a:xfrm>
            <a:off x="5579745" y="1336675"/>
            <a:ext cx="5806440" cy="275844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141188" y="1680845"/>
            <a:ext cx="4183200" cy="3683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3178A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运输环节排放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147445" y="2179320"/>
            <a:ext cx="4184015" cy="14890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运输环节排放量为9.42kgCO₂e，占总碳足迹2.02%，主要通过重型柴油货车运输。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995045" y="4332605"/>
            <a:ext cx="4832350" cy="460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制造环节排放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995045" y="4815840"/>
            <a:ext cx="10386060" cy="11703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制造环节排放量为31.41kgCO₂e，占总碳足迹6.74%，主要来自生产用电。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08330" y="469900"/>
            <a:ext cx="10782935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295C74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原料运输与制造环节排放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test-kimi-img.moonshot.cn/pub/slides/slides_tmpl/image/25-05-30-10:48:20-d0shot475iks832je3p0.png"/>
          <p:cNvPicPr>
            <a:picLocks noChangeAspect="1"/>
          </p:cNvPicPr>
          <p:nvPr/>
        </p:nvPicPr>
        <p:blipFill>
          <a:blip r:embed="rId1"/>
          <a:srcRect t="55" b="55"/>
          <a:stretch>
            <a:fillRect/>
          </a:stretch>
        </p:blipFill>
        <p:spPr>
          <a:xfrm>
            <a:off x="0" y="0"/>
            <a:ext cx="12192000" cy="4597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7235" y="5007610"/>
            <a:ext cx="4088765" cy="13220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0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05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2743835" y="4946015"/>
            <a:ext cx="4779645" cy="14452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零碳工厂建设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2471420" y="5046345"/>
            <a:ext cx="75565" cy="12446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</p:spPr>
      </p:sp>
      <p:sp>
        <p:nvSpPr>
          <p:cNvPr id="6" name="Text 3"/>
          <p:cNvSpPr/>
          <p:nvPr/>
        </p:nvSpPr>
        <p:spPr>
          <a:xfrm>
            <a:off x="2471420" y="5046345"/>
            <a:ext cx="75565" cy="12446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585200" y="5926455"/>
            <a:ext cx="3276600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2800" dirty="0">
                <a:solidFill>
                  <a:srgbClr val="6DAECC">
                    <a:alpha val="2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THE FIfth PART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5715" y="5120640"/>
            <a:ext cx="12206605" cy="1798320"/>
          </a:xfrm>
          <a:prstGeom prst="roundRect">
            <a:avLst>
              <a:gd name="adj" fmla="val 0"/>
            </a:avLst>
          </a:prstGeom>
          <a:solidFill>
            <a:srgbClr val="6DAECC"/>
          </a:solidFill>
        </p:spPr>
      </p:sp>
      <p:sp>
        <p:nvSpPr>
          <p:cNvPr id="3" name="Text 1"/>
          <p:cNvSpPr/>
          <p:nvPr/>
        </p:nvSpPr>
        <p:spPr>
          <a:xfrm>
            <a:off x="-5715" y="5120640"/>
            <a:ext cx="12206605" cy="17983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895350" y="1499862"/>
            <a:ext cx="3131820" cy="4437908"/>
          </a:xfrm>
          <a:prstGeom prst="roundRect">
            <a:avLst>
              <a:gd name="adj" fmla="val 5833"/>
            </a:avLst>
          </a:prstGeom>
          <a:solidFill>
            <a:srgbClr val="FFFFFF"/>
          </a:solidFill>
          <a:ln w="19050">
            <a:solidFill>
              <a:srgbClr val="6DAE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95350" y="1499862"/>
            <a:ext cx="3131820" cy="4437908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6" name="Image 0" descr="https://test-kimi-img.moonshot.cn/pub/slides/slides_tmpl/image/25-05-30-10:48:52-d0shp5475iks832je420.png"/>
          <p:cNvPicPr>
            <a:picLocks noChangeAspect="1"/>
          </p:cNvPicPr>
          <p:nvPr/>
        </p:nvPicPr>
        <p:blipFill>
          <a:blip r:embed="rId1"/>
          <a:srcRect t="155" b="194"/>
          <a:stretch>
            <a:fillRect/>
          </a:stretch>
        </p:blipFill>
        <p:spPr>
          <a:xfrm>
            <a:off x="1069975" y="1678293"/>
            <a:ext cx="2783205" cy="1633816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4349115" y="1149350"/>
            <a:ext cx="3605530" cy="5138420"/>
          </a:xfrm>
          <a:prstGeom prst="roundRect">
            <a:avLst>
              <a:gd name="adj" fmla="val 5833"/>
            </a:avLst>
          </a:prstGeom>
          <a:solidFill>
            <a:srgbClr val="FFFFFF"/>
          </a:solidFill>
          <a:ln w="19050">
            <a:solidFill>
              <a:srgbClr val="6DAEC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349115" y="1149350"/>
            <a:ext cx="3605530" cy="513842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9" name="Image 1" descr="https://test-kimi-img.moonshot.cn/pub/slides/slides_tmpl/image/25-05-30-10:48:53-d0shp5c75iks832je42g.png"/>
          <p:cNvPicPr>
            <a:picLocks noChangeAspect="1"/>
          </p:cNvPicPr>
          <p:nvPr/>
        </p:nvPicPr>
        <p:blipFill>
          <a:blip r:embed="rId2"/>
          <a:srcRect l="54" r="54"/>
          <a:stretch>
            <a:fillRect/>
          </a:stretch>
        </p:blipFill>
        <p:spPr>
          <a:xfrm>
            <a:off x="4471192" y="1366097"/>
            <a:ext cx="3361377" cy="2163192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8276590" y="1499862"/>
            <a:ext cx="3131820" cy="4437908"/>
          </a:xfrm>
          <a:prstGeom prst="roundRect">
            <a:avLst>
              <a:gd name="adj" fmla="val 5833"/>
            </a:avLst>
          </a:prstGeom>
          <a:solidFill>
            <a:srgbClr val="FFFFFF"/>
          </a:solidFill>
          <a:ln w="19050">
            <a:solidFill>
              <a:srgbClr val="6DAECC"/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8276590" y="1499862"/>
            <a:ext cx="3131820" cy="4437908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12" name="Image 2" descr="https://test-kimi-img.moonshot.cn/pub/slides/slides_tmpl/image/25-05-30-10:48:54-d0shp5k75iks832je430.png"/>
          <p:cNvPicPr>
            <a:picLocks noChangeAspect="1"/>
          </p:cNvPicPr>
          <p:nvPr/>
        </p:nvPicPr>
        <p:blipFill>
          <a:blip r:embed="rId3"/>
          <a:srcRect t="155" b="194"/>
          <a:stretch>
            <a:fillRect/>
          </a:stretch>
        </p:blipFill>
        <p:spPr>
          <a:xfrm>
            <a:off x="8451215" y="1678293"/>
            <a:ext cx="2783205" cy="163381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08330" y="469900"/>
            <a:ext cx="10782935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295C74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建设基础与三阶段目标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1047750" y="3827118"/>
            <a:ext cx="2827020" cy="189222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公司作为金发科技全资子公司，2020年成立以来已获多项绿色资质，技术实力雄厚，产业规模可观。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1047750" y="3319126"/>
            <a:ext cx="2908935" cy="498467"/>
          </a:xfrm>
          <a:prstGeom prst="rect">
            <a:avLst/>
          </a:prstGeom>
          <a:noFill/>
        </p:spPr>
        <p:txBody>
          <a:bodyPr wrap="square" lIns="0" tIns="0" rIns="0" bIns="35941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33333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建设基础</a:t>
            </a:r>
            <a:endParaRPr lang="en-US" sz="1600" dirty="0"/>
          </a:p>
        </p:txBody>
      </p:sp>
      <p:sp>
        <p:nvSpPr>
          <p:cNvPr id="16" name="Text 11"/>
          <p:cNvSpPr/>
          <p:nvPr/>
        </p:nvSpPr>
        <p:spPr>
          <a:xfrm>
            <a:off x="4490724" y="4199312"/>
            <a:ext cx="3322312" cy="81153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n-US" sz="16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2025年再生塑料年处理量达15万吨，绿电占比提升至60%，单位产品能耗再降5%。</a:t>
            </a:r>
            <a:endParaRPr lang="en-US" sz="1600" dirty="0"/>
          </a:p>
        </p:txBody>
      </p:sp>
      <p:sp>
        <p:nvSpPr>
          <p:cNvPr id="17" name="Text 12"/>
          <p:cNvSpPr/>
          <p:nvPr/>
        </p:nvSpPr>
        <p:spPr>
          <a:xfrm>
            <a:off x="4490724" y="3568121"/>
            <a:ext cx="3322312" cy="555113"/>
          </a:xfrm>
          <a:prstGeom prst="rect">
            <a:avLst/>
          </a:prstGeom>
          <a:noFill/>
        </p:spPr>
        <p:txBody>
          <a:bodyPr wrap="square" lIns="0" tIns="0" rIns="0" bIns="35941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33333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短期目标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8428990" y="3827118"/>
            <a:ext cx="2827020" cy="189222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2027年建成全链条低碳体系，单位产值碳排放较2024年下降20%。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8428990" y="3319126"/>
            <a:ext cx="2909570" cy="498467"/>
          </a:xfrm>
          <a:prstGeom prst="rect">
            <a:avLst/>
          </a:prstGeom>
          <a:noFill/>
        </p:spPr>
        <p:txBody>
          <a:bodyPr wrap="square" lIns="0" tIns="0" rIns="0" bIns="35941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33333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中期目标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38810" y="6362065"/>
            <a:ext cx="215900" cy="215900"/>
          </a:xfrm>
          <a:prstGeom prst="roundRect">
            <a:avLst>
              <a:gd name="adj" fmla="val 50000"/>
            </a:avLst>
          </a:prstGeom>
          <a:solidFill>
            <a:srgbClr val="6DAECC"/>
          </a:solidFill>
        </p:spPr>
      </p:sp>
      <p:sp>
        <p:nvSpPr>
          <p:cNvPr id="3" name="Text 1"/>
          <p:cNvSpPr/>
          <p:nvPr/>
        </p:nvSpPr>
        <p:spPr>
          <a:xfrm>
            <a:off x="638810" y="6362065"/>
            <a:ext cx="215900" cy="2159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765810" y="6362065"/>
            <a:ext cx="215900" cy="215900"/>
          </a:xfrm>
          <a:prstGeom prst="roundRect">
            <a:avLst>
              <a:gd name="adj" fmla="val 50000"/>
            </a:avLst>
          </a:prstGeom>
          <a:solidFill>
            <a:srgbClr val="000000">
              <a:alpha val="0"/>
            </a:srgbClr>
          </a:solidFill>
          <a:ln w="19050">
            <a:solidFill>
              <a:srgbClr val="6DAE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65810" y="6362065"/>
            <a:ext cx="215900" cy="2159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6" name="Image 0" descr="https://test-kimi-img.moonshot.cn/pub/slides/slides_tmpl/image/25-05-30-10:48:48-d0shp4475iks832je3v0.png"/>
          <p:cNvPicPr>
            <a:picLocks noChangeAspect="1"/>
          </p:cNvPicPr>
          <p:nvPr/>
        </p:nvPicPr>
        <p:blipFill>
          <a:blip r:embed="rId1"/>
          <a:srcRect l="203" r="203"/>
          <a:stretch>
            <a:fillRect/>
          </a:stretch>
        </p:blipFill>
        <p:spPr>
          <a:xfrm>
            <a:off x="9626600" y="0"/>
            <a:ext cx="1554480" cy="6876415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370330" y="1626235"/>
            <a:ext cx="3187700" cy="822960"/>
          </a:xfrm>
          <a:prstGeom prst="rect">
            <a:avLst/>
          </a:prstGeom>
          <a:solidFill>
            <a:srgbClr val="6DAECC"/>
          </a:solidFill>
        </p:spPr>
      </p:sp>
      <p:sp>
        <p:nvSpPr>
          <p:cNvPr id="8" name="Text 5"/>
          <p:cNvSpPr/>
          <p:nvPr/>
        </p:nvSpPr>
        <p:spPr>
          <a:xfrm>
            <a:off x="1370330" y="1626235"/>
            <a:ext cx="3187700" cy="8229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420912" y="1675765"/>
            <a:ext cx="3029822" cy="7067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分布式光伏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1371465" y="2499360"/>
            <a:ext cx="3185430" cy="321500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9050">
            <a:solidFill>
              <a:srgbClr val="3178A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71465" y="2499360"/>
            <a:ext cx="3185430" cy="321500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474166" y="2730500"/>
            <a:ext cx="2980596" cy="2327910"/>
          </a:xfrm>
          <a:prstGeom prst="rect">
            <a:avLst/>
          </a:prstGeom>
          <a:noFill/>
        </p:spPr>
        <p:txBody>
          <a:bodyPr wrap="square" lIns="91440" tIns="45720" rIns="91440" bIns="45720" rtlCol="0" anchor="t"/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6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5MW分布式光伏项目年发电量达536.86万kWh，占总用电量的16.2%，减排659.8吨CO₂e。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5246370" y="1626235"/>
            <a:ext cx="3187700" cy="822960"/>
          </a:xfrm>
          <a:prstGeom prst="rect">
            <a:avLst/>
          </a:prstGeom>
          <a:solidFill>
            <a:srgbClr val="6DAECC"/>
          </a:solidFill>
        </p:spPr>
      </p:sp>
      <p:sp>
        <p:nvSpPr>
          <p:cNvPr id="14" name="Text 11"/>
          <p:cNvSpPr/>
          <p:nvPr/>
        </p:nvSpPr>
        <p:spPr>
          <a:xfrm>
            <a:off x="5246370" y="1626235"/>
            <a:ext cx="3187700" cy="82296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5296952" y="1675765"/>
            <a:ext cx="3029822" cy="7067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工艺革新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5247505" y="2499360"/>
            <a:ext cx="3185430" cy="321500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9050">
            <a:solidFill>
              <a:srgbClr val="3178A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247505" y="2499360"/>
            <a:ext cx="3185430" cy="321500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5350206" y="2730500"/>
            <a:ext cx="2980596" cy="2327910"/>
          </a:xfrm>
          <a:prstGeom prst="rect">
            <a:avLst/>
          </a:prstGeom>
          <a:noFill/>
        </p:spPr>
        <p:txBody>
          <a:bodyPr wrap="square" lIns="91440" tIns="45720" rIns="91440" bIns="45720" rtlCol="0" anchor="t"/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6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建成万吨级废杂塑料绿色再生示范线，分选纯度98.4%，单位耗能降低33%，推动资源高效循环。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608330" y="469900"/>
            <a:ext cx="10782935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295C74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光伏与工艺双轮降碳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38810" y="6362065"/>
            <a:ext cx="215900" cy="215900"/>
          </a:xfrm>
          <a:prstGeom prst="roundRect">
            <a:avLst>
              <a:gd name="adj" fmla="val 50000"/>
            </a:avLst>
          </a:prstGeom>
          <a:solidFill>
            <a:srgbClr val="6DAECC"/>
          </a:solidFill>
        </p:spPr>
      </p:sp>
      <p:sp>
        <p:nvSpPr>
          <p:cNvPr id="3" name="Text 1"/>
          <p:cNvSpPr/>
          <p:nvPr/>
        </p:nvSpPr>
        <p:spPr>
          <a:xfrm>
            <a:off x="638810" y="6362065"/>
            <a:ext cx="215900" cy="2159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765810" y="6362065"/>
            <a:ext cx="215900" cy="215900"/>
          </a:xfrm>
          <a:prstGeom prst="roundRect">
            <a:avLst>
              <a:gd name="adj" fmla="val 50000"/>
            </a:avLst>
          </a:prstGeom>
          <a:solidFill>
            <a:srgbClr val="000000">
              <a:alpha val="0"/>
            </a:srgbClr>
          </a:solidFill>
          <a:ln w="19050">
            <a:solidFill>
              <a:srgbClr val="6DAE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65810" y="6362065"/>
            <a:ext cx="215900" cy="2159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223645" y="2183765"/>
            <a:ext cx="4832350" cy="3683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6DAECC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智能管理与协同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223645" y="2971800"/>
            <a:ext cx="4838700" cy="117030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投资69.6万元建设智慧能源系统，实现能源实时监测与异常识别；同时建立供应商ESG准入标准，助力上下游企业减排。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223645" y="2793365"/>
            <a:ext cx="4838065" cy="0"/>
          </a:xfrm>
          <a:prstGeom prst="line">
            <a:avLst/>
          </a:prstGeom>
          <a:noFill/>
          <a:ln w="19050">
            <a:solidFill>
              <a:srgbClr val="6DAECC"/>
            </a:solidFill>
            <a:prstDash val="solid"/>
            <a:headEnd type="none"/>
            <a:tailEnd type="none"/>
          </a:ln>
        </p:spPr>
      </p:sp>
      <p:sp>
        <p:nvSpPr>
          <p:cNvPr id="9" name="Shape 7"/>
          <p:cNvSpPr/>
          <p:nvPr/>
        </p:nvSpPr>
        <p:spPr>
          <a:xfrm>
            <a:off x="854710" y="1580515"/>
            <a:ext cx="10408920" cy="4069080"/>
          </a:xfrm>
          <a:prstGeom prst="rect">
            <a:avLst/>
          </a:prstGeom>
          <a:solidFill>
            <a:srgbClr val="000000">
              <a:alpha val="0"/>
            </a:srgbClr>
          </a:solidFill>
          <a:ln w="19050">
            <a:solidFill>
              <a:srgbClr val="6DAECC"/>
            </a:solidFill>
            <a:prstDash val="solid"/>
          </a:ln>
        </p:spPr>
        <p:txBody>
          <a:bodyPr/>
          <a:p>
            <a:endParaRPr lang="zh-CN" altLang="en-US"/>
          </a:p>
        </p:txBody>
      </p:sp>
      <p:sp>
        <p:nvSpPr>
          <p:cNvPr id="10" name="Text 8"/>
          <p:cNvSpPr/>
          <p:nvPr/>
        </p:nvSpPr>
        <p:spPr>
          <a:xfrm>
            <a:off x="1008380" y="1580515"/>
            <a:ext cx="10408920" cy="406908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11" name="Image 0" descr="https://test-kimi-img.moonshot.cn/pub/slides/slides_tmpl/image/25-05-30-10:48:21-d0shotc75iks832je3pg.png"/>
          <p:cNvPicPr>
            <a:picLocks noChangeAspect="1"/>
          </p:cNvPicPr>
          <p:nvPr/>
        </p:nvPicPr>
        <p:blipFill>
          <a:blip r:embed="rId1"/>
          <a:srcRect l="40" r="40"/>
          <a:stretch>
            <a:fillRect/>
          </a:stretch>
        </p:blipFill>
        <p:spPr>
          <a:xfrm>
            <a:off x="6459220" y="1761490"/>
            <a:ext cx="4775200" cy="3715385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638810" y="469900"/>
            <a:ext cx="10782935" cy="4329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295C74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智能管理与产业链协同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test-kimi-img.moonshot.cn/pub/slides/slides_tmpl/image/25-05-30-10:49:00-d0shp7475iks832je450.png"/>
          <p:cNvPicPr>
            <a:picLocks noChangeAspect="1"/>
          </p:cNvPicPr>
          <p:nvPr/>
        </p:nvPicPr>
        <p:blipFill>
          <a:blip r:embed="rId1"/>
          <a:srcRect t="122" b="122"/>
          <a:stretch>
            <a:fillRect/>
          </a:stretch>
        </p:blipFill>
        <p:spPr>
          <a:xfrm>
            <a:off x="-17462" y="1633220"/>
            <a:ext cx="12226925" cy="181229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196561" y="2473621"/>
            <a:ext cx="1459038" cy="145903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536D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2196561" y="2473621"/>
            <a:ext cx="1459038" cy="1459038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2388111" y="2665171"/>
            <a:ext cx="1075939" cy="1075939"/>
          </a:xfrm>
          <a:prstGeom prst="ellipse">
            <a:avLst/>
          </a:prstGeom>
          <a:solidFill>
            <a:srgbClr val="255A79"/>
          </a:solidFill>
        </p:spPr>
      </p:sp>
      <p:sp>
        <p:nvSpPr>
          <p:cNvPr id="6" name="Text 3"/>
          <p:cNvSpPr/>
          <p:nvPr/>
        </p:nvSpPr>
        <p:spPr>
          <a:xfrm>
            <a:off x="2388111" y="2665171"/>
            <a:ext cx="1075939" cy="107593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366481" y="2473621"/>
            <a:ext cx="1459038" cy="145903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BFBFB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366481" y="2473621"/>
            <a:ext cx="1459038" cy="1459038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5558031" y="2665171"/>
            <a:ext cx="1075939" cy="1075939"/>
          </a:xfrm>
          <a:prstGeom prst="ellipse">
            <a:avLst/>
          </a:prstGeom>
          <a:solidFill>
            <a:srgbClr val="007F80"/>
          </a:solidFill>
        </p:spPr>
      </p:sp>
      <p:sp>
        <p:nvSpPr>
          <p:cNvPr id="10" name="Text 7"/>
          <p:cNvSpPr/>
          <p:nvPr/>
        </p:nvSpPr>
        <p:spPr>
          <a:xfrm>
            <a:off x="5558031" y="2665171"/>
            <a:ext cx="1075939" cy="107593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536401" y="2473621"/>
            <a:ext cx="1459038" cy="1459038"/>
          </a:xfrm>
          <a:prstGeom prst="ellipse">
            <a:avLst/>
          </a:prstGeom>
          <a:solidFill>
            <a:srgbClr val="FFFFFF"/>
          </a:solidFill>
          <a:ln w="19050">
            <a:solidFill>
              <a:srgbClr val="2E536D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36401" y="2473621"/>
            <a:ext cx="1459038" cy="1459038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8727951" y="2665171"/>
            <a:ext cx="1075939" cy="1075939"/>
          </a:xfrm>
          <a:prstGeom prst="ellipse">
            <a:avLst/>
          </a:prstGeom>
          <a:solidFill>
            <a:srgbClr val="255A79"/>
          </a:solidFill>
        </p:spPr>
      </p:sp>
      <p:sp>
        <p:nvSpPr>
          <p:cNvPr id="14" name="Text 11"/>
          <p:cNvSpPr/>
          <p:nvPr/>
        </p:nvSpPr>
        <p:spPr>
          <a:xfrm>
            <a:off x="8727951" y="2665171"/>
            <a:ext cx="1075939" cy="1075939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2552868" y="2907327"/>
            <a:ext cx="726482" cy="584775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16" name="Text 13"/>
          <p:cNvSpPr/>
          <p:nvPr/>
        </p:nvSpPr>
        <p:spPr>
          <a:xfrm>
            <a:off x="2552868" y="2907327"/>
            <a:ext cx="726482" cy="5847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5722788" y="2907327"/>
            <a:ext cx="726482" cy="584775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18" name="Text 15"/>
          <p:cNvSpPr/>
          <p:nvPr/>
        </p:nvSpPr>
        <p:spPr>
          <a:xfrm>
            <a:off x="5722788" y="2907327"/>
            <a:ext cx="726482" cy="5847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912650" y="2907327"/>
            <a:ext cx="726482" cy="584775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20" name="Text 17"/>
          <p:cNvSpPr/>
          <p:nvPr/>
        </p:nvSpPr>
        <p:spPr>
          <a:xfrm>
            <a:off x="8912650" y="2907327"/>
            <a:ext cx="726482" cy="584775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1376045" y="4036695"/>
            <a:ext cx="3100705" cy="248841"/>
          </a:xfrm>
          <a:prstGeom prst="rect">
            <a:avLst/>
          </a:prstGeom>
          <a:noFill/>
        </p:spPr>
        <p:txBody>
          <a:bodyPr wrap="square" lIns="0" tIns="0" rIns="0" bIns="35941" rtlCol="0" anchor="b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33333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能效领先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1376045" y="4356735"/>
            <a:ext cx="2872740" cy="86240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单位产品综合能耗27.65kgce/t，低于行业Ⅰ级基准34%，能效表现卓越。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4708525" y="4036695"/>
            <a:ext cx="3100705" cy="248841"/>
          </a:xfrm>
          <a:prstGeom prst="rect">
            <a:avLst/>
          </a:prstGeom>
          <a:noFill/>
        </p:spPr>
        <p:txBody>
          <a:bodyPr wrap="square" lIns="0" tIns="0" rIns="0" bIns="35941" rtlCol="0" anchor="b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33333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减排显著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4708525" y="4356735"/>
            <a:ext cx="2872740" cy="57487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通过多种措施，年度总减碳量超4.2万吨CO₂e，减排成效显著。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8229600" y="4036695"/>
            <a:ext cx="3100705" cy="248841"/>
          </a:xfrm>
          <a:prstGeom prst="rect">
            <a:avLst/>
          </a:prstGeom>
          <a:noFill/>
        </p:spPr>
        <p:txBody>
          <a:bodyPr wrap="square" lIns="0" tIns="0" rIns="0" bIns="35941" rtlCol="0" anchor="b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33333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产业带动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8229600" y="4356735"/>
            <a:ext cx="2872740" cy="86240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构建废旧塑料回收网络，带动上下游企业减排超1.5万吨CO₂e，为行业提供可复制的“金发方案”。</a:t>
            </a:r>
            <a:endParaRPr lang="en-US" sz="1600" dirty="0"/>
          </a:p>
        </p:txBody>
      </p:sp>
      <p:sp>
        <p:nvSpPr>
          <p:cNvPr id="27" name="Shape 24"/>
          <p:cNvSpPr/>
          <p:nvPr/>
        </p:nvSpPr>
        <p:spPr>
          <a:xfrm>
            <a:off x="422910" y="6374130"/>
            <a:ext cx="215900" cy="215900"/>
          </a:xfrm>
          <a:prstGeom prst="roundRect">
            <a:avLst>
              <a:gd name="adj" fmla="val 50000"/>
            </a:avLst>
          </a:prstGeom>
          <a:solidFill>
            <a:srgbClr val="6DAECC"/>
          </a:solidFill>
        </p:spPr>
      </p:sp>
      <p:sp>
        <p:nvSpPr>
          <p:cNvPr id="28" name="Text 25"/>
          <p:cNvSpPr/>
          <p:nvPr/>
        </p:nvSpPr>
        <p:spPr>
          <a:xfrm>
            <a:off x="422910" y="6374130"/>
            <a:ext cx="215900" cy="2159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9" name="Shape 26"/>
          <p:cNvSpPr/>
          <p:nvPr/>
        </p:nvSpPr>
        <p:spPr>
          <a:xfrm>
            <a:off x="549910" y="6374130"/>
            <a:ext cx="215900" cy="215900"/>
          </a:xfrm>
          <a:prstGeom prst="roundRect">
            <a:avLst>
              <a:gd name="adj" fmla="val 50000"/>
            </a:avLst>
          </a:prstGeom>
          <a:solidFill>
            <a:srgbClr val="000000">
              <a:alpha val="0"/>
            </a:srgbClr>
          </a:solidFill>
          <a:ln w="19050">
            <a:solidFill>
              <a:srgbClr val="6DAECC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549910" y="6374130"/>
            <a:ext cx="215900" cy="2159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1" name="Text 28"/>
          <p:cNvSpPr/>
          <p:nvPr/>
        </p:nvSpPr>
        <p:spPr>
          <a:xfrm>
            <a:off x="638810" y="469900"/>
            <a:ext cx="10782935" cy="4329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295C74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阶段成果与示范价值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80305" y="458470"/>
            <a:ext cx="3513455" cy="12991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48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目录</a:t>
            </a:r>
            <a:r>
              <a:rPr lang="en-US" sz="48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</a:t>
            </a:r>
            <a:endParaRPr lang="en-US" sz="1600" dirty="0"/>
          </a:p>
          <a:p>
            <a:pPr marL="0" indent="0" algn="l">
              <a:lnSpc>
                <a:spcPct val="100000"/>
              </a:lnSpc>
              <a:buNone/>
            </a:pPr>
            <a:r>
              <a:rPr lang="en-US" sz="3600" b="1" dirty="0">
                <a:solidFill>
                  <a:srgbClr val="000000">
                    <a:alpha val="27843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CONTENTS</a:t>
            </a:r>
            <a:r>
              <a:rPr lang="en-US" sz="36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</a:t>
            </a:r>
            <a:endParaRPr lang="en-US" sz="1600" dirty="0"/>
          </a:p>
        </p:txBody>
      </p:sp>
      <p:pic>
        <p:nvPicPr>
          <p:cNvPr id="3" name="Image 0" descr="https://test-kimi-img.moonshot.cn/pub/slides/slides_tmpl/image/25-05-30-10:48:04-d0shop475iks832je3ng.png"/>
          <p:cNvPicPr>
            <a:picLocks noChangeAspect="1"/>
          </p:cNvPicPr>
          <p:nvPr/>
        </p:nvPicPr>
        <p:blipFill>
          <a:blip r:embed="rId1"/>
          <a:srcRect l="7" r="7"/>
          <a:stretch>
            <a:fillRect/>
          </a:stretch>
        </p:blipFill>
        <p:spPr>
          <a:xfrm>
            <a:off x="0" y="-36195"/>
            <a:ext cx="4540885" cy="6894195"/>
          </a:xfrm>
          <a:prstGeom prst="rect">
            <a:avLst/>
          </a:prstGeom>
        </p:spPr>
      </p:pic>
      <p:sp>
        <p:nvSpPr>
          <p:cNvPr id="4" name="Shape 1"/>
          <p:cNvSpPr/>
          <p:nvPr>
            <p:custDataLst>
              <p:tags r:id="rId2"/>
            </p:custDataLst>
          </p:nvPr>
        </p:nvSpPr>
        <p:spPr>
          <a:xfrm rot="5400000">
            <a:off x="5236845" y="2011914"/>
            <a:ext cx="293611" cy="293736"/>
          </a:xfrm>
          <a:prstGeom prst="triangle">
            <a:avLst/>
          </a:prstGeom>
          <a:solidFill>
            <a:srgbClr val="3178A1"/>
          </a:solidFill>
        </p:spPr>
      </p:sp>
      <p:sp>
        <p:nvSpPr>
          <p:cNvPr id="5" name="Text 2"/>
          <p:cNvSpPr/>
          <p:nvPr/>
        </p:nvSpPr>
        <p:spPr>
          <a:xfrm rot="5400000">
            <a:off x="5236845" y="2011914"/>
            <a:ext cx="293611" cy="293736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3"/>
          <p:cNvSpPr/>
          <p:nvPr>
            <p:custDataLst>
              <p:tags r:id="rId3"/>
            </p:custDataLst>
          </p:nvPr>
        </p:nvSpPr>
        <p:spPr>
          <a:xfrm rot="5400000">
            <a:off x="5349772" y="2124889"/>
            <a:ext cx="293611" cy="293736"/>
          </a:xfrm>
          <a:prstGeom prst="triangle">
            <a:avLst/>
          </a:prstGeom>
          <a:solidFill>
            <a:srgbClr val="6DAECC"/>
          </a:solidFill>
        </p:spPr>
      </p:sp>
      <p:sp>
        <p:nvSpPr>
          <p:cNvPr id="7" name="Text 4"/>
          <p:cNvSpPr/>
          <p:nvPr/>
        </p:nvSpPr>
        <p:spPr>
          <a:xfrm rot="5400000">
            <a:off x="5349772" y="2124889"/>
            <a:ext cx="293611" cy="293736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Text 5"/>
          <p:cNvSpPr/>
          <p:nvPr>
            <p:custDataLst>
              <p:tags r:id="rId4"/>
            </p:custDataLst>
          </p:nvPr>
        </p:nvSpPr>
        <p:spPr>
          <a:xfrm>
            <a:off x="5723562" y="1983105"/>
            <a:ext cx="686598" cy="3683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9" name="Text 6"/>
          <p:cNvSpPr/>
          <p:nvPr>
            <p:custDataLst>
              <p:tags r:id="rId5"/>
            </p:custDataLst>
          </p:nvPr>
        </p:nvSpPr>
        <p:spPr>
          <a:xfrm>
            <a:off x="6367247" y="2010784"/>
            <a:ext cx="4469663" cy="3987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zh-CN" alt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温室气体</a:t>
            </a: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核查范围与方法</a:t>
            </a:r>
            <a:endParaRPr lang="en-US" sz="1600" dirty="0"/>
          </a:p>
        </p:txBody>
      </p:sp>
      <p:sp>
        <p:nvSpPr>
          <p:cNvPr id="10" name="Shape 7"/>
          <p:cNvSpPr/>
          <p:nvPr>
            <p:custDataLst>
              <p:tags r:id="rId6"/>
            </p:custDataLst>
          </p:nvPr>
        </p:nvSpPr>
        <p:spPr>
          <a:xfrm rot="5400000">
            <a:off x="5236845" y="2914844"/>
            <a:ext cx="293611" cy="293331"/>
          </a:xfrm>
          <a:prstGeom prst="triangle">
            <a:avLst/>
          </a:prstGeom>
          <a:solidFill>
            <a:srgbClr val="3178A1"/>
          </a:solidFill>
        </p:spPr>
      </p:sp>
      <p:sp>
        <p:nvSpPr>
          <p:cNvPr id="11" name="Text 8"/>
          <p:cNvSpPr/>
          <p:nvPr/>
        </p:nvSpPr>
        <p:spPr>
          <a:xfrm rot="5400000">
            <a:off x="5236845" y="2914844"/>
            <a:ext cx="293611" cy="293331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9"/>
          <p:cNvSpPr/>
          <p:nvPr>
            <p:custDataLst>
              <p:tags r:id="rId7"/>
            </p:custDataLst>
          </p:nvPr>
        </p:nvSpPr>
        <p:spPr>
          <a:xfrm rot="5400000">
            <a:off x="5349772" y="3027664"/>
            <a:ext cx="293611" cy="293331"/>
          </a:xfrm>
          <a:prstGeom prst="triangle">
            <a:avLst/>
          </a:prstGeom>
          <a:solidFill>
            <a:srgbClr val="6DAECC"/>
          </a:solidFill>
        </p:spPr>
      </p:sp>
      <p:sp>
        <p:nvSpPr>
          <p:cNvPr id="13" name="Text 10"/>
          <p:cNvSpPr/>
          <p:nvPr/>
        </p:nvSpPr>
        <p:spPr>
          <a:xfrm rot="5400000">
            <a:off x="5349772" y="3027664"/>
            <a:ext cx="293611" cy="293331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Text 11"/>
          <p:cNvSpPr/>
          <p:nvPr>
            <p:custDataLst>
              <p:tags r:id="rId8"/>
            </p:custDataLst>
          </p:nvPr>
        </p:nvSpPr>
        <p:spPr>
          <a:xfrm>
            <a:off x="5723562" y="2886075"/>
            <a:ext cx="686598" cy="3683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15" name="Text 12"/>
          <p:cNvSpPr/>
          <p:nvPr>
            <p:custDataLst>
              <p:tags r:id="rId9"/>
            </p:custDataLst>
          </p:nvPr>
        </p:nvSpPr>
        <p:spPr>
          <a:xfrm>
            <a:off x="6367247" y="2913716"/>
            <a:ext cx="4469663" cy="3987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zh-CN" alt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温室气体</a:t>
            </a: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排放结构与结果</a:t>
            </a:r>
            <a:endParaRPr lang="en-US" sz="1600" dirty="0"/>
          </a:p>
        </p:txBody>
      </p:sp>
      <p:sp>
        <p:nvSpPr>
          <p:cNvPr id="16" name="Shape 13"/>
          <p:cNvSpPr/>
          <p:nvPr>
            <p:custDataLst>
              <p:tags r:id="rId10"/>
            </p:custDataLst>
          </p:nvPr>
        </p:nvSpPr>
        <p:spPr>
          <a:xfrm rot="5400000">
            <a:off x="5236845" y="3817179"/>
            <a:ext cx="293611" cy="293331"/>
          </a:xfrm>
          <a:prstGeom prst="triangle">
            <a:avLst/>
          </a:prstGeom>
          <a:solidFill>
            <a:srgbClr val="3178A1"/>
          </a:solidFill>
        </p:spPr>
      </p:sp>
      <p:sp>
        <p:nvSpPr>
          <p:cNvPr id="17" name="Text 14"/>
          <p:cNvSpPr/>
          <p:nvPr/>
        </p:nvSpPr>
        <p:spPr>
          <a:xfrm rot="5400000">
            <a:off x="5236845" y="3817179"/>
            <a:ext cx="293611" cy="293331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Shape 15"/>
          <p:cNvSpPr/>
          <p:nvPr>
            <p:custDataLst>
              <p:tags r:id="rId11"/>
            </p:custDataLst>
          </p:nvPr>
        </p:nvSpPr>
        <p:spPr>
          <a:xfrm rot="5400000">
            <a:off x="5349772" y="3929999"/>
            <a:ext cx="293611" cy="293331"/>
          </a:xfrm>
          <a:prstGeom prst="triangle">
            <a:avLst/>
          </a:prstGeom>
          <a:solidFill>
            <a:srgbClr val="6DAECC"/>
          </a:solidFill>
        </p:spPr>
      </p:sp>
      <p:sp>
        <p:nvSpPr>
          <p:cNvPr id="19" name="Text 16"/>
          <p:cNvSpPr/>
          <p:nvPr/>
        </p:nvSpPr>
        <p:spPr>
          <a:xfrm rot="5400000">
            <a:off x="5349772" y="3929999"/>
            <a:ext cx="293611" cy="293331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" name="Text 17"/>
          <p:cNvSpPr/>
          <p:nvPr>
            <p:custDataLst>
              <p:tags r:id="rId12"/>
            </p:custDataLst>
          </p:nvPr>
        </p:nvSpPr>
        <p:spPr>
          <a:xfrm>
            <a:off x="5723562" y="3788410"/>
            <a:ext cx="686598" cy="3683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  <p:sp>
        <p:nvSpPr>
          <p:cNvPr id="21" name="Text 18"/>
          <p:cNvSpPr/>
          <p:nvPr>
            <p:custDataLst>
              <p:tags r:id="rId13"/>
            </p:custDataLst>
          </p:nvPr>
        </p:nvSpPr>
        <p:spPr>
          <a:xfrm>
            <a:off x="6367247" y="3816051"/>
            <a:ext cx="4469663" cy="3987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zh-CN" alt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温室气体</a:t>
            </a: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减排与抵消路径</a:t>
            </a:r>
            <a:endParaRPr lang="en-US" sz="1600" dirty="0"/>
          </a:p>
        </p:txBody>
      </p:sp>
      <p:sp>
        <p:nvSpPr>
          <p:cNvPr id="22" name="Shape 19"/>
          <p:cNvSpPr/>
          <p:nvPr>
            <p:custDataLst>
              <p:tags r:id="rId14"/>
            </p:custDataLst>
          </p:nvPr>
        </p:nvSpPr>
        <p:spPr>
          <a:xfrm rot="5400000">
            <a:off x="5236845" y="4719514"/>
            <a:ext cx="293611" cy="293331"/>
          </a:xfrm>
          <a:prstGeom prst="triangle">
            <a:avLst/>
          </a:prstGeom>
          <a:solidFill>
            <a:srgbClr val="3178A1"/>
          </a:solidFill>
        </p:spPr>
      </p:sp>
      <p:sp>
        <p:nvSpPr>
          <p:cNvPr id="23" name="Text 20"/>
          <p:cNvSpPr/>
          <p:nvPr/>
        </p:nvSpPr>
        <p:spPr>
          <a:xfrm rot="5400000">
            <a:off x="5236845" y="4719514"/>
            <a:ext cx="293611" cy="293331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4" name="Shape 21"/>
          <p:cNvSpPr/>
          <p:nvPr>
            <p:custDataLst>
              <p:tags r:id="rId15"/>
            </p:custDataLst>
          </p:nvPr>
        </p:nvSpPr>
        <p:spPr>
          <a:xfrm rot="5400000">
            <a:off x="5349772" y="4832334"/>
            <a:ext cx="293611" cy="293331"/>
          </a:xfrm>
          <a:prstGeom prst="triangle">
            <a:avLst/>
          </a:prstGeom>
          <a:solidFill>
            <a:srgbClr val="6DAECC"/>
          </a:solidFill>
        </p:spPr>
      </p:sp>
      <p:sp>
        <p:nvSpPr>
          <p:cNvPr id="25" name="Text 22"/>
          <p:cNvSpPr/>
          <p:nvPr/>
        </p:nvSpPr>
        <p:spPr>
          <a:xfrm rot="5400000">
            <a:off x="5349772" y="4832334"/>
            <a:ext cx="293611" cy="293331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6" name="Text 23"/>
          <p:cNvSpPr/>
          <p:nvPr>
            <p:custDataLst>
              <p:tags r:id="rId16"/>
            </p:custDataLst>
          </p:nvPr>
        </p:nvSpPr>
        <p:spPr>
          <a:xfrm>
            <a:off x="5723562" y="4690745"/>
            <a:ext cx="686598" cy="3683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04</a:t>
            </a:r>
            <a:endParaRPr lang="en-US" sz="1600" dirty="0"/>
          </a:p>
        </p:txBody>
      </p:sp>
      <p:sp>
        <p:nvSpPr>
          <p:cNvPr id="27" name="Text 24"/>
          <p:cNvSpPr/>
          <p:nvPr>
            <p:custDataLst>
              <p:tags r:id="rId17"/>
            </p:custDataLst>
          </p:nvPr>
        </p:nvSpPr>
        <p:spPr>
          <a:xfrm>
            <a:off x="6367247" y="4718386"/>
            <a:ext cx="4469663" cy="3034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产品碳足迹亮点</a:t>
            </a:r>
            <a:endParaRPr lang="en-US" sz="1600" dirty="0"/>
          </a:p>
        </p:txBody>
      </p:sp>
      <p:sp>
        <p:nvSpPr>
          <p:cNvPr id="28" name="Shape 25"/>
          <p:cNvSpPr/>
          <p:nvPr>
            <p:custDataLst>
              <p:tags r:id="rId18"/>
            </p:custDataLst>
          </p:nvPr>
        </p:nvSpPr>
        <p:spPr>
          <a:xfrm rot="5400000">
            <a:off x="5236845" y="5621849"/>
            <a:ext cx="293611" cy="293331"/>
          </a:xfrm>
          <a:prstGeom prst="triangle">
            <a:avLst/>
          </a:prstGeom>
          <a:solidFill>
            <a:srgbClr val="3178A1"/>
          </a:solidFill>
        </p:spPr>
      </p:sp>
      <p:sp>
        <p:nvSpPr>
          <p:cNvPr id="29" name="Text 26"/>
          <p:cNvSpPr/>
          <p:nvPr/>
        </p:nvSpPr>
        <p:spPr>
          <a:xfrm rot="5400000">
            <a:off x="5236845" y="5621849"/>
            <a:ext cx="293611" cy="293331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0" name="Shape 27"/>
          <p:cNvSpPr/>
          <p:nvPr>
            <p:custDataLst>
              <p:tags r:id="rId19"/>
            </p:custDataLst>
          </p:nvPr>
        </p:nvSpPr>
        <p:spPr>
          <a:xfrm rot="5400000">
            <a:off x="5349772" y="5734669"/>
            <a:ext cx="293611" cy="293331"/>
          </a:xfrm>
          <a:prstGeom prst="triangle">
            <a:avLst/>
          </a:prstGeom>
          <a:solidFill>
            <a:srgbClr val="6DAECC"/>
          </a:solidFill>
        </p:spPr>
      </p:sp>
      <p:sp>
        <p:nvSpPr>
          <p:cNvPr id="31" name="Text 28"/>
          <p:cNvSpPr/>
          <p:nvPr/>
        </p:nvSpPr>
        <p:spPr>
          <a:xfrm rot="5400000">
            <a:off x="5349772" y="5734669"/>
            <a:ext cx="293611" cy="293331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2" name="Text 29"/>
          <p:cNvSpPr/>
          <p:nvPr>
            <p:custDataLst>
              <p:tags r:id="rId20"/>
            </p:custDataLst>
          </p:nvPr>
        </p:nvSpPr>
        <p:spPr>
          <a:xfrm>
            <a:off x="5723562" y="5593080"/>
            <a:ext cx="686598" cy="3683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05</a:t>
            </a:r>
            <a:endParaRPr lang="en-US" sz="1600" dirty="0"/>
          </a:p>
        </p:txBody>
      </p:sp>
      <p:sp>
        <p:nvSpPr>
          <p:cNvPr id="33" name="Text 30"/>
          <p:cNvSpPr/>
          <p:nvPr>
            <p:custDataLst>
              <p:tags r:id="rId21"/>
            </p:custDataLst>
          </p:nvPr>
        </p:nvSpPr>
        <p:spPr>
          <a:xfrm>
            <a:off x="6367247" y="5620721"/>
            <a:ext cx="4469663" cy="3034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000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零碳工厂建设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test-kimi-img.moonshot.cn/pub/slides/slides_tmpl/image/25-05-30-10:48:20-d0shot475iks832je3p0.png"/>
          <p:cNvPicPr>
            <a:picLocks noChangeAspect="1"/>
          </p:cNvPicPr>
          <p:nvPr/>
        </p:nvPicPr>
        <p:blipFill>
          <a:blip r:embed="rId1"/>
          <a:srcRect t="55" b="55"/>
          <a:stretch>
            <a:fillRect/>
          </a:stretch>
        </p:blipFill>
        <p:spPr>
          <a:xfrm>
            <a:off x="0" y="0"/>
            <a:ext cx="12192000" cy="4597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7235" y="5007610"/>
            <a:ext cx="4088765" cy="12342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0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2743835" y="4946015"/>
            <a:ext cx="6909435" cy="7683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zh-CN" altLang="en-US" sz="4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温室气体</a:t>
            </a:r>
            <a:r>
              <a:rPr lang="en-US" sz="4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核查范围与方法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2471420" y="5046345"/>
            <a:ext cx="75565" cy="12446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</p:spPr>
      </p:sp>
      <p:sp>
        <p:nvSpPr>
          <p:cNvPr id="6" name="Text 3"/>
          <p:cNvSpPr/>
          <p:nvPr/>
        </p:nvSpPr>
        <p:spPr>
          <a:xfrm>
            <a:off x="2471420" y="5046345"/>
            <a:ext cx="75565" cy="12446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585200" y="5926455"/>
            <a:ext cx="3276600" cy="4329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2800" dirty="0">
                <a:solidFill>
                  <a:srgbClr val="6DAECC">
                    <a:alpha val="2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THE FIRST PART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>
            <p:custDataLst>
              <p:tags r:id="rId1"/>
            </p:custDataLst>
          </p:nvPr>
        </p:nvSpPr>
        <p:spPr>
          <a:xfrm>
            <a:off x="706755" y="1446530"/>
            <a:ext cx="2581910" cy="4603115"/>
          </a:xfrm>
          <a:prstGeom prst="rect">
            <a:avLst/>
          </a:prstGeom>
          <a:solidFill>
            <a:srgbClr val="FFFFFF"/>
          </a:solidFill>
          <a:ln w="3175">
            <a:solidFill>
              <a:srgbClr val="E1EFF5">
                <a:alpha val="45882"/>
              </a:srgbClr>
            </a:solidFill>
            <a:prstDash val="solid"/>
          </a:ln>
          <a:effectLst>
            <a:outerShdw blurRad="50800" dist="26941" dir="2700000" algn="bl" rotWithShape="0">
              <a:srgbClr val="000000">
                <a:alpha val="40000"/>
              </a:srgbClr>
            </a:outerShdw>
          </a:effectLst>
        </p:spPr>
      </p:sp>
      <p:sp>
        <p:nvSpPr>
          <p:cNvPr id="3" name="Text 1"/>
          <p:cNvSpPr/>
          <p:nvPr/>
        </p:nvSpPr>
        <p:spPr>
          <a:xfrm>
            <a:off x="706755" y="1446530"/>
            <a:ext cx="2581910" cy="4603115"/>
          </a:xfrm>
          <a:prstGeom prst="rect">
            <a:avLst/>
          </a:prstGeom>
          <a:noFill/>
        </p:spPr>
        <p:txBody>
          <a:bodyPr wrap="square" lIns="935990" tIns="215900" rIns="215900" bIns="36195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>
            <p:custDataLst>
              <p:tags r:id="rId2"/>
            </p:custDataLst>
          </p:nvPr>
        </p:nvSpPr>
        <p:spPr>
          <a:xfrm>
            <a:off x="880745" y="1304290"/>
            <a:ext cx="790575" cy="1015365"/>
          </a:xfrm>
          <a:custGeom>
            <a:avLst/>
            <a:gdLst/>
            <a:ahLst/>
            <a:cxnLst/>
            <a:rect l="l" t="t" r="r" b="b"/>
            <a:pathLst>
              <a:path w="790575" h="1015365">
                <a:moveTo>
                  <a:pt x="790575" y="142819"/>
                </a:moveTo>
                <a:lnTo>
                  <a:pt x="707469" y="142819"/>
                </a:lnTo>
                <a:lnTo>
                  <a:pt x="790575" y="142819"/>
                </a:lnTo>
                <a:close/>
                <a:moveTo>
                  <a:pt x="122884" y="0"/>
                </a:moveTo>
                <a:lnTo>
                  <a:pt x="129987" y="0"/>
                </a:lnTo>
                <a:lnTo>
                  <a:pt x="790575" y="0"/>
                </a:lnTo>
                <a:lnTo>
                  <a:pt x="790575" y="711"/>
                </a:lnTo>
                <a:lnTo>
                  <a:pt x="787023" y="711"/>
                </a:lnTo>
                <a:cubicBezTo>
                  <a:pt x="742274" y="4263"/>
                  <a:pt x="706758" y="58264"/>
                  <a:pt x="706758" y="123634"/>
                </a:cubicBezTo>
                <a:cubicBezTo>
                  <a:pt x="706758" y="130029"/>
                  <a:pt x="706758" y="136424"/>
                  <a:pt x="707469" y="142108"/>
                </a:cubicBezTo>
                <a:lnTo>
                  <a:pt x="707469" y="142819"/>
                </a:lnTo>
                <a:lnTo>
                  <a:pt x="702497" y="142819"/>
                </a:lnTo>
                <a:lnTo>
                  <a:pt x="702497" y="642330"/>
                </a:lnTo>
                <a:lnTo>
                  <a:pt x="702497" y="645883"/>
                </a:lnTo>
                <a:cubicBezTo>
                  <a:pt x="703207" y="651567"/>
                  <a:pt x="703207" y="657252"/>
                  <a:pt x="703207" y="663647"/>
                </a:cubicBezTo>
                <a:cubicBezTo>
                  <a:pt x="703207" y="670041"/>
                  <a:pt x="703207" y="675726"/>
                  <a:pt x="702497" y="681410"/>
                </a:cubicBezTo>
                <a:lnTo>
                  <a:pt x="702497" y="684963"/>
                </a:lnTo>
                <a:lnTo>
                  <a:pt x="702497" y="689937"/>
                </a:lnTo>
                <a:lnTo>
                  <a:pt x="702497" y="691358"/>
                </a:lnTo>
                <a:cubicBezTo>
                  <a:pt x="701786" y="709832"/>
                  <a:pt x="698945" y="728306"/>
                  <a:pt x="693973" y="746069"/>
                </a:cubicBezTo>
                <a:lnTo>
                  <a:pt x="692552" y="749622"/>
                </a:lnTo>
                <a:lnTo>
                  <a:pt x="691842" y="751754"/>
                </a:lnTo>
                <a:cubicBezTo>
                  <a:pt x="652775" y="903099"/>
                  <a:pt x="515685" y="1015365"/>
                  <a:pt x="351603" y="1015365"/>
                </a:cubicBezTo>
                <a:cubicBezTo>
                  <a:pt x="187522" y="1015365"/>
                  <a:pt x="50432" y="903099"/>
                  <a:pt x="11365" y="751754"/>
                </a:cubicBezTo>
                <a:lnTo>
                  <a:pt x="10655" y="749622"/>
                </a:lnTo>
                <a:lnTo>
                  <a:pt x="9234" y="746069"/>
                </a:lnTo>
                <a:cubicBezTo>
                  <a:pt x="4262" y="728306"/>
                  <a:pt x="1421" y="709832"/>
                  <a:pt x="710" y="691358"/>
                </a:cubicBezTo>
                <a:lnTo>
                  <a:pt x="710" y="689937"/>
                </a:lnTo>
                <a:lnTo>
                  <a:pt x="710" y="684963"/>
                </a:lnTo>
                <a:lnTo>
                  <a:pt x="710" y="681410"/>
                </a:lnTo>
                <a:cubicBezTo>
                  <a:pt x="0" y="675726"/>
                  <a:pt x="0" y="670041"/>
                  <a:pt x="0" y="663647"/>
                </a:cubicBezTo>
                <a:cubicBezTo>
                  <a:pt x="0" y="657252"/>
                  <a:pt x="0" y="651567"/>
                  <a:pt x="710" y="645883"/>
                </a:cubicBezTo>
                <a:lnTo>
                  <a:pt x="710" y="642330"/>
                </a:lnTo>
                <a:lnTo>
                  <a:pt x="710" y="131450"/>
                </a:lnTo>
                <a:lnTo>
                  <a:pt x="710" y="131450"/>
                </a:lnTo>
                <a:lnTo>
                  <a:pt x="710" y="130029"/>
                </a:lnTo>
                <a:cubicBezTo>
                  <a:pt x="710" y="128608"/>
                  <a:pt x="710" y="126477"/>
                  <a:pt x="710" y="124345"/>
                </a:cubicBezTo>
                <a:cubicBezTo>
                  <a:pt x="710" y="59686"/>
                  <a:pt x="51142" y="7105"/>
                  <a:pt x="116491" y="711"/>
                </a:cubicBezTo>
                <a:lnTo>
                  <a:pt x="116491" y="711"/>
                </a:lnTo>
                <a:lnTo>
                  <a:pt x="118622" y="0"/>
                </a:lnTo>
                <a:cubicBezTo>
                  <a:pt x="120042" y="0"/>
                  <a:pt x="121463" y="0"/>
                  <a:pt x="122884" y="0"/>
                </a:cubicBezTo>
                <a:close/>
              </a:path>
            </a:pathLst>
          </a:custGeom>
          <a:gradFill flip="none" rotWithShape="1">
            <a:gsLst>
              <a:gs pos="0">
                <a:srgbClr val="74B2D6"/>
              </a:gs>
              <a:gs pos="71000">
                <a:srgbClr val="3178A1"/>
              </a:gs>
              <a:gs pos="100000">
                <a:srgbClr val="3178A1"/>
              </a:gs>
            </a:gsLst>
            <a:lin ang="2700000" scaled="1"/>
          </a:gradFill>
        </p:spPr>
      </p:sp>
      <p:sp>
        <p:nvSpPr>
          <p:cNvPr id="5" name="Text 3"/>
          <p:cNvSpPr/>
          <p:nvPr>
            <p:custDataLst>
              <p:tags r:id="rId3"/>
            </p:custDataLst>
          </p:nvPr>
        </p:nvSpPr>
        <p:spPr>
          <a:xfrm>
            <a:off x="880745" y="1304290"/>
            <a:ext cx="790575" cy="1015365"/>
          </a:xfrm>
          <a:prstGeom prst="rect">
            <a:avLst/>
          </a:prstGeom>
          <a:noFill/>
        </p:spPr>
        <p:txBody>
          <a:bodyPr wrap="square" lIns="45720" tIns="91440" rIns="179705" bIns="4572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6" name="Shape 4"/>
          <p:cNvSpPr/>
          <p:nvPr>
            <p:custDataLst>
              <p:tags r:id="rId4"/>
            </p:custDataLst>
          </p:nvPr>
        </p:nvSpPr>
        <p:spPr>
          <a:xfrm>
            <a:off x="1577975" y="1303655"/>
            <a:ext cx="191770" cy="141605"/>
          </a:xfrm>
          <a:custGeom>
            <a:avLst/>
            <a:gdLst/>
            <a:ahLst/>
            <a:cxnLst/>
            <a:rect l="l" t="t" r="r" b="b"/>
            <a:pathLst>
              <a:path w="191770" h="141605">
                <a:moveTo>
                  <a:pt x="95885" y="0"/>
                </a:moveTo>
                <a:cubicBezTo>
                  <a:pt x="148904" y="0"/>
                  <a:pt x="191770" y="54851"/>
                  <a:pt x="191770" y="123135"/>
                </a:cubicBezTo>
                <a:cubicBezTo>
                  <a:pt x="191770" y="129292"/>
                  <a:pt x="191206" y="135448"/>
                  <a:pt x="190642" y="141605"/>
                </a:cubicBezTo>
                <a:lnTo>
                  <a:pt x="190642" y="141605"/>
                </a:lnTo>
                <a:lnTo>
                  <a:pt x="1128" y="141605"/>
                </a:lnTo>
                <a:lnTo>
                  <a:pt x="1128" y="141605"/>
                </a:lnTo>
                <a:cubicBezTo>
                  <a:pt x="564" y="135448"/>
                  <a:pt x="0" y="129292"/>
                  <a:pt x="0" y="123135"/>
                </a:cubicBezTo>
                <a:cubicBezTo>
                  <a:pt x="0" y="54851"/>
                  <a:pt x="42866" y="0"/>
                  <a:pt x="95885" y="0"/>
                </a:cubicBezTo>
                <a:close/>
              </a:path>
            </a:pathLst>
          </a:custGeom>
          <a:solidFill>
            <a:srgbClr val="255A79"/>
          </a:solidFill>
        </p:spPr>
      </p:sp>
      <p:sp>
        <p:nvSpPr>
          <p:cNvPr id="7" name="Text 5"/>
          <p:cNvSpPr/>
          <p:nvPr/>
        </p:nvSpPr>
        <p:spPr>
          <a:xfrm>
            <a:off x="1577975" y="1303655"/>
            <a:ext cx="191770" cy="14160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Shape 6"/>
          <p:cNvSpPr/>
          <p:nvPr>
            <p:custDataLst>
              <p:tags r:id="rId5"/>
            </p:custDataLst>
          </p:nvPr>
        </p:nvSpPr>
        <p:spPr>
          <a:xfrm>
            <a:off x="1325245" y="5982970"/>
            <a:ext cx="1344930" cy="67310"/>
          </a:xfrm>
          <a:prstGeom prst="roundRect">
            <a:avLst/>
          </a:prstGeom>
          <a:gradFill flip="none" rotWithShape="1">
            <a:gsLst>
              <a:gs pos="0">
                <a:srgbClr val="74B2D6"/>
              </a:gs>
              <a:gs pos="71000">
                <a:srgbClr val="3178A1"/>
              </a:gs>
              <a:gs pos="100000">
                <a:srgbClr val="3178A1"/>
              </a:gs>
            </a:gsLst>
            <a:lin ang="2700000" scaled="1"/>
          </a:gradFill>
        </p:spPr>
      </p:sp>
      <p:sp>
        <p:nvSpPr>
          <p:cNvPr id="9" name="Text 7"/>
          <p:cNvSpPr/>
          <p:nvPr/>
        </p:nvSpPr>
        <p:spPr>
          <a:xfrm>
            <a:off x="1325245" y="5982970"/>
            <a:ext cx="1344930" cy="67310"/>
          </a:xfrm>
          <a:prstGeom prst="rect">
            <a:avLst/>
          </a:prstGeom>
          <a:noFill/>
        </p:spPr>
        <p:txBody>
          <a:bodyPr wrap="square" lIns="45720" tIns="91440" rIns="179705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Text 8"/>
          <p:cNvSpPr/>
          <p:nvPr>
            <p:custDataLst>
              <p:tags r:id="rId6"/>
            </p:custDataLst>
          </p:nvPr>
        </p:nvSpPr>
        <p:spPr>
          <a:xfrm>
            <a:off x="1770380" y="1651635"/>
            <a:ext cx="1249045" cy="66738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33333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核查边界</a:t>
            </a:r>
            <a:endParaRPr lang="en-US" sz="1600" dirty="0"/>
          </a:p>
        </p:txBody>
      </p:sp>
      <p:sp>
        <p:nvSpPr>
          <p:cNvPr id="11" name="Text 9"/>
          <p:cNvSpPr/>
          <p:nvPr>
            <p:custDataLst>
              <p:tags r:id="rId7"/>
            </p:custDataLst>
          </p:nvPr>
        </p:nvSpPr>
        <p:spPr>
          <a:xfrm>
            <a:off x="1019810" y="2524760"/>
            <a:ext cx="1955800" cy="315658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江苏金发</a:t>
            </a:r>
            <a:r>
              <a:rPr lang="zh-CN" alt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再生有限公司</a:t>
            </a: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2024年度温室气体核查涵盖邳州高新区春兴路1号的生产、办公及宿舍区域，时间跨度为2024年全年。</a:t>
            </a:r>
            <a:endParaRPr lang="en-US" sz="1600" dirty="0"/>
          </a:p>
        </p:txBody>
      </p:sp>
      <p:sp>
        <p:nvSpPr>
          <p:cNvPr id="12" name="Shape 10"/>
          <p:cNvSpPr/>
          <p:nvPr>
            <p:custDataLst>
              <p:tags r:id="rId8"/>
            </p:custDataLst>
          </p:nvPr>
        </p:nvSpPr>
        <p:spPr>
          <a:xfrm>
            <a:off x="3428365" y="1446530"/>
            <a:ext cx="2581910" cy="4603115"/>
          </a:xfrm>
          <a:prstGeom prst="rect">
            <a:avLst/>
          </a:prstGeom>
          <a:solidFill>
            <a:srgbClr val="FFFFFF"/>
          </a:solidFill>
          <a:ln w="3175">
            <a:solidFill>
              <a:srgbClr val="E1EFF5">
                <a:alpha val="45882"/>
              </a:srgbClr>
            </a:solidFill>
            <a:prstDash val="solid"/>
          </a:ln>
          <a:effectLst>
            <a:outerShdw blurRad="50800" dist="26941" dir="2700000" algn="bl" rotWithShape="0">
              <a:srgbClr val="000000">
                <a:alpha val="4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3428365" y="1446530"/>
            <a:ext cx="2581910" cy="4603115"/>
          </a:xfrm>
          <a:prstGeom prst="rect">
            <a:avLst/>
          </a:prstGeom>
          <a:noFill/>
        </p:spPr>
        <p:txBody>
          <a:bodyPr wrap="square" lIns="935990" tIns="215900" rIns="215900" bIns="36195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Shape 12"/>
          <p:cNvSpPr/>
          <p:nvPr>
            <p:custDataLst>
              <p:tags r:id="rId9"/>
            </p:custDataLst>
          </p:nvPr>
        </p:nvSpPr>
        <p:spPr>
          <a:xfrm>
            <a:off x="3602355" y="1304290"/>
            <a:ext cx="790575" cy="1015365"/>
          </a:xfrm>
          <a:custGeom>
            <a:avLst/>
            <a:gdLst/>
            <a:ahLst/>
            <a:cxnLst/>
            <a:rect l="l" t="t" r="r" b="b"/>
            <a:pathLst>
              <a:path w="790575" h="1015365">
                <a:moveTo>
                  <a:pt x="790575" y="142819"/>
                </a:moveTo>
                <a:lnTo>
                  <a:pt x="707469" y="142819"/>
                </a:lnTo>
                <a:lnTo>
                  <a:pt x="790575" y="142819"/>
                </a:lnTo>
                <a:close/>
                <a:moveTo>
                  <a:pt x="122884" y="0"/>
                </a:moveTo>
                <a:lnTo>
                  <a:pt x="129987" y="0"/>
                </a:lnTo>
                <a:lnTo>
                  <a:pt x="790575" y="0"/>
                </a:lnTo>
                <a:lnTo>
                  <a:pt x="790575" y="711"/>
                </a:lnTo>
                <a:lnTo>
                  <a:pt x="787023" y="711"/>
                </a:lnTo>
                <a:cubicBezTo>
                  <a:pt x="742274" y="4263"/>
                  <a:pt x="706758" y="58264"/>
                  <a:pt x="706758" y="123634"/>
                </a:cubicBezTo>
                <a:cubicBezTo>
                  <a:pt x="706758" y="130029"/>
                  <a:pt x="706758" y="136424"/>
                  <a:pt x="707469" y="142108"/>
                </a:cubicBezTo>
                <a:lnTo>
                  <a:pt x="707469" y="142819"/>
                </a:lnTo>
                <a:lnTo>
                  <a:pt x="702497" y="142819"/>
                </a:lnTo>
                <a:lnTo>
                  <a:pt x="702497" y="642330"/>
                </a:lnTo>
                <a:lnTo>
                  <a:pt x="702497" y="645883"/>
                </a:lnTo>
                <a:cubicBezTo>
                  <a:pt x="703207" y="651567"/>
                  <a:pt x="703207" y="657252"/>
                  <a:pt x="703207" y="663647"/>
                </a:cubicBezTo>
                <a:cubicBezTo>
                  <a:pt x="703207" y="670041"/>
                  <a:pt x="703207" y="675726"/>
                  <a:pt x="702497" y="681410"/>
                </a:cubicBezTo>
                <a:lnTo>
                  <a:pt x="702497" y="684963"/>
                </a:lnTo>
                <a:lnTo>
                  <a:pt x="702497" y="689937"/>
                </a:lnTo>
                <a:lnTo>
                  <a:pt x="702497" y="691358"/>
                </a:lnTo>
                <a:cubicBezTo>
                  <a:pt x="701786" y="709832"/>
                  <a:pt x="698945" y="728306"/>
                  <a:pt x="693973" y="746069"/>
                </a:cubicBezTo>
                <a:lnTo>
                  <a:pt x="692552" y="749622"/>
                </a:lnTo>
                <a:lnTo>
                  <a:pt x="691842" y="751754"/>
                </a:lnTo>
                <a:cubicBezTo>
                  <a:pt x="652775" y="903099"/>
                  <a:pt x="515685" y="1015365"/>
                  <a:pt x="351603" y="1015365"/>
                </a:cubicBezTo>
                <a:cubicBezTo>
                  <a:pt x="187522" y="1015365"/>
                  <a:pt x="50432" y="903099"/>
                  <a:pt x="11365" y="751754"/>
                </a:cubicBezTo>
                <a:lnTo>
                  <a:pt x="10655" y="749622"/>
                </a:lnTo>
                <a:lnTo>
                  <a:pt x="9234" y="746069"/>
                </a:lnTo>
                <a:cubicBezTo>
                  <a:pt x="4262" y="728306"/>
                  <a:pt x="1421" y="709832"/>
                  <a:pt x="710" y="691358"/>
                </a:cubicBezTo>
                <a:lnTo>
                  <a:pt x="710" y="689937"/>
                </a:lnTo>
                <a:lnTo>
                  <a:pt x="710" y="684963"/>
                </a:lnTo>
                <a:lnTo>
                  <a:pt x="710" y="681410"/>
                </a:lnTo>
                <a:cubicBezTo>
                  <a:pt x="0" y="675726"/>
                  <a:pt x="0" y="670041"/>
                  <a:pt x="0" y="663647"/>
                </a:cubicBezTo>
                <a:cubicBezTo>
                  <a:pt x="0" y="657252"/>
                  <a:pt x="0" y="651567"/>
                  <a:pt x="710" y="645883"/>
                </a:cubicBezTo>
                <a:lnTo>
                  <a:pt x="710" y="642330"/>
                </a:lnTo>
                <a:lnTo>
                  <a:pt x="710" y="131450"/>
                </a:lnTo>
                <a:lnTo>
                  <a:pt x="710" y="131450"/>
                </a:lnTo>
                <a:lnTo>
                  <a:pt x="710" y="130029"/>
                </a:lnTo>
                <a:cubicBezTo>
                  <a:pt x="710" y="128608"/>
                  <a:pt x="710" y="126477"/>
                  <a:pt x="710" y="124345"/>
                </a:cubicBezTo>
                <a:cubicBezTo>
                  <a:pt x="710" y="59686"/>
                  <a:pt x="51142" y="7105"/>
                  <a:pt x="116491" y="711"/>
                </a:cubicBezTo>
                <a:lnTo>
                  <a:pt x="116491" y="711"/>
                </a:lnTo>
                <a:lnTo>
                  <a:pt x="118622" y="0"/>
                </a:lnTo>
                <a:cubicBezTo>
                  <a:pt x="120042" y="0"/>
                  <a:pt x="121463" y="0"/>
                  <a:pt x="122884" y="0"/>
                </a:cubicBezTo>
                <a:close/>
              </a:path>
            </a:pathLst>
          </a:custGeom>
          <a:gradFill flip="none" rotWithShape="1">
            <a:gsLst>
              <a:gs pos="0">
                <a:srgbClr val="74B2D6"/>
              </a:gs>
              <a:gs pos="71000">
                <a:srgbClr val="3178A1"/>
              </a:gs>
              <a:gs pos="100000">
                <a:srgbClr val="3178A1"/>
              </a:gs>
            </a:gsLst>
            <a:lin ang="2700000" scaled="1"/>
          </a:gradFill>
        </p:spPr>
      </p:sp>
      <p:sp>
        <p:nvSpPr>
          <p:cNvPr id="15" name="Text 13"/>
          <p:cNvSpPr/>
          <p:nvPr>
            <p:custDataLst>
              <p:tags r:id="rId10"/>
            </p:custDataLst>
          </p:nvPr>
        </p:nvSpPr>
        <p:spPr>
          <a:xfrm>
            <a:off x="3602355" y="1304290"/>
            <a:ext cx="790575" cy="1015365"/>
          </a:xfrm>
          <a:prstGeom prst="rect">
            <a:avLst/>
          </a:prstGeom>
          <a:noFill/>
        </p:spPr>
        <p:txBody>
          <a:bodyPr wrap="square" lIns="45720" tIns="91440" rIns="179705" bIns="4572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16" name="Shape 14"/>
          <p:cNvSpPr/>
          <p:nvPr>
            <p:custDataLst>
              <p:tags r:id="rId11"/>
            </p:custDataLst>
          </p:nvPr>
        </p:nvSpPr>
        <p:spPr>
          <a:xfrm>
            <a:off x="4299585" y="1303655"/>
            <a:ext cx="191770" cy="141605"/>
          </a:xfrm>
          <a:custGeom>
            <a:avLst/>
            <a:gdLst/>
            <a:ahLst/>
            <a:cxnLst/>
            <a:rect l="l" t="t" r="r" b="b"/>
            <a:pathLst>
              <a:path w="191770" h="141605">
                <a:moveTo>
                  <a:pt x="95885" y="0"/>
                </a:moveTo>
                <a:cubicBezTo>
                  <a:pt x="148904" y="0"/>
                  <a:pt x="191770" y="54851"/>
                  <a:pt x="191770" y="123135"/>
                </a:cubicBezTo>
                <a:cubicBezTo>
                  <a:pt x="191770" y="129292"/>
                  <a:pt x="191206" y="135448"/>
                  <a:pt x="190642" y="141605"/>
                </a:cubicBezTo>
                <a:lnTo>
                  <a:pt x="190642" y="141605"/>
                </a:lnTo>
                <a:lnTo>
                  <a:pt x="1128" y="141605"/>
                </a:lnTo>
                <a:lnTo>
                  <a:pt x="1128" y="141605"/>
                </a:lnTo>
                <a:cubicBezTo>
                  <a:pt x="564" y="135448"/>
                  <a:pt x="0" y="129292"/>
                  <a:pt x="0" y="123135"/>
                </a:cubicBezTo>
                <a:cubicBezTo>
                  <a:pt x="0" y="54851"/>
                  <a:pt x="42866" y="0"/>
                  <a:pt x="95885" y="0"/>
                </a:cubicBezTo>
                <a:close/>
              </a:path>
            </a:pathLst>
          </a:custGeom>
          <a:solidFill>
            <a:srgbClr val="255A79"/>
          </a:solidFill>
        </p:spPr>
      </p:sp>
      <p:sp>
        <p:nvSpPr>
          <p:cNvPr id="17" name="Text 15"/>
          <p:cNvSpPr/>
          <p:nvPr/>
        </p:nvSpPr>
        <p:spPr>
          <a:xfrm>
            <a:off x="4299585" y="1303655"/>
            <a:ext cx="191770" cy="14160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Shape 16"/>
          <p:cNvSpPr/>
          <p:nvPr>
            <p:custDataLst>
              <p:tags r:id="rId12"/>
            </p:custDataLst>
          </p:nvPr>
        </p:nvSpPr>
        <p:spPr>
          <a:xfrm>
            <a:off x="4046855" y="5982970"/>
            <a:ext cx="1344930" cy="67310"/>
          </a:xfrm>
          <a:prstGeom prst="roundRect">
            <a:avLst/>
          </a:prstGeom>
          <a:gradFill flip="none" rotWithShape="1">
            <a:gsLst>
              <a:gs pos="0">
                <a:srgbClr val="74B2D6"/>
              </a:gs>
              <a:gs pos="71000">
                <a:srgbClr val="3178A1"/>
              </a:gs>
              <a:gs pos="100000">
                <a:srgbClr val="3178A1"/>
              </a:gs>
            </a:gsLst>
            <a:lin ang="2700000" scaled="1"/>
          </a:gradFill>
        </p:spPr>
      </p:sp>
      <p:sp>
        <p:nvSpPr>
          <p:cNvPr id="19" name="Text 17"/>
          <p:cNvSpPr/>
          <p:nvPr/>
        </p:nvSpPr>
        <p:spPr>
          <a:xfrm>
            <a:off x="4046855" y="5982970"/>
            <a:ext cx="1344930" cy="67310"/>
          </a:xfrm>
          <a:prstGeom prst="rect">
            <a:avLst/>
          </a:prstGeom>
          <a:noFill/>
        </p:spPr>
        <p:txBody>
          <a:bodyPr wrap="square" lIns="45720" tIns="91440" rIns="179705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" name="Text 18"/>
          <p:cNvSpPr/>
          <p:nvPr>
            <p:custDataLst>
              <p:tags r:id="rId13"/>
            </p:custDataLst>
          </p:nvPr>
        </p:nvSpPr>
        <p:spPr>
          <a:xfrm>
            <a:off x="4491990" y="1651635"/>
            <a:ext cx="1249045" cy="66738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33333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时间边界</a:t>
            </a:r>
            <a:endParaRPr lang="en-US" sz="1600" dirty="0"/>
          </a:p>
        </p:txBody>
      </p:sp>
      <p:sp>
        <p:nvSpPr>
          <p:cNvPr id="21" name="Text 19"/>
          <p:cNvSpPr/>
          <p:nvPr>
            <p:custDataLst>
              <p:tags r:id="rId14"/>
            </p:custDataLst>
          </p:nvPr>
        </p:nvSpPr>
        <p:spPr>
          <a:xfrm>
            <a:off x="3741420" y="2524760"/>
            <a:ext cx="1955800" cy="315658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核查的时间范围严格限定在2024年1月1日至12月31日，确保数据的时效性和完整性。</a:t>
            </a:r>
            <a:endParaRPr lang="en-US" sz="1600" dirty="0"/>
          </a:p>
        </p:txBody>
      </p:sp>
      <p:sp>
        <p:nvSpPr>
          <p:cNvPr id="22" name="Shape 20"/>
          <p:cNvSpPr/>
          <p:nvPr>
            <p:custDataLst>
              <p:tags r:id="rId15"/>
            </p:custDataLst>
          </p:nvPr>
        </p:nvSpPr>
        <p:spPr>
          <a:xfrm>
            <a:off x="8871585" y="1446530"/>
            <a:ext cx="2581910" cy="4603115"/>
          </a:xfrm>
          <a:prstGeom prst="rect">
            <a:avLst/>
          </a:prstGeom>
          <a:solidFill>
            <a:srgbClr val="FFFFFF"/>
          </a:solidFill>
          <a:ln w="3175">
            <a:solidFill>
              <a:srgbClr val="E1EFF5">
                <a:alpha val="45882"/>
              </a:srgbClr>
            </a:solidFill>
            <a:prstDash val="solid"/>
          </a:ln>
          <a:effectLst>
            <a:outerShdw blurRad="50800" dist="26941" dir="2700000" algn="bl" rotWithShape="0">
              <a:srgbClr val="000000">
                <a:alpha val="4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8871585" y="1446530"/>
            <a:ext cx="2581910" cy="4603115"/>
          </a:xfrm>
          <a:prstGeom prst="rect">
            <a:avLst/>
          </a:prstGeom>
          <a:noFill/>
        </p:spPr>
        <p:txBody>
          <a:bodyPr wrap="square" lIns="935990" tIns="215900" rIns="215900" bIns="36195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4" name="Shape 22"/>
          <p:cNvSpPr/>
          <p:nvPr>
            <p:custDataLst>
              <p:tags r:id="rId16"/>
            </p:custDataLst>
          </p:nvPr>
        </p:nvSpPr>
        <p:spPr>
          <a:xfrm>
            <a:off x="9045575" y="1304290"/>
            <a:ext cx="790575" cy="1015365"/>
          </a:xfrm>
          <a:custGeom>
            <a:avLst/>
            <a:gdLst/>
            <a:ahLst/>
            <a:cxnLst/>
            <a:rect l="l" t="t" r="r" b="b"/>
            <a:pathLst>
              <a:path w="790575" h="1015365">
                <a:moveTo>
                  <a:pt x="790575" y="142819"/>
                </a:moveTo>
                <a:lnTo>
                  <a:pt x="707469" y="142819"/>
                </a:lnTo>
                <a:lnTo>
                  <a:pt x="790575" y="142819"/>
                </a:lnTo>
                <a:close/>
                <a:moveTo>
                  <a:pt x="122884" y="0"/>
                </a:moveTo>
                <a:lnTo>
                  <a:pt x="129987" y="0"/>
                </a:lnTo>
                <a:lnTo>
                  <a:pt x="790575" y="0"/>
                </a:lnTo>
                <a:lnTo>
                  <a:pt x="790575" y="711"/>
                </a:lnTo>
                <a:lnTo>
                  <a:pt x="787023" y="711"/>
                </a:lnTo>
                <a:cubicBezTo>
                  <a:pt x="742274" y="4263"/>
                  <a:pt x="706758" y="58264"/>
                  <a:pt x="706758" y="123634"/>
                </a:cubicBezTo>
                <a:cubicBezTo>
                  <a:pt x="706758" y="130029"/>
                  <a:pt x="706758" y="136424"/>
                  <a:pt x="707469" y="142108"/>
                </a:cubicBezTo>
                <a:lnTo>
                  <a:pt x="707469" y="142819"/>
                </a:lnTo>
                <a:lnTo>
                  <a:pt x="702497" y="142819"/>
                </a:lnTo>
                <a:lnTo>
                  <a:pt x="702497" y="642330"/>
                </a:lnTo>
                <a:lnTo>
                  <a:pt x="702497" y="645883"/>
                </a:lnTo>
                <a:cubicBezTo>
                  <a:pt x="703207" y="651567"/>
                  <a:pt x="703207" y="657252"/>
                  <a:pt x="703207" y="663647"/>
                </a:cubicBezTo>
                <a:cubicBezTo>
                  <a:pt x="703207" y="670041"/>
                  <a:pt x="703207" y="675726"/>
                  <a:pt x="702497" y="681410"/>
                </a:cubicBezTo>
                <a:lnTo>
                  <a:pt x="702497" y="684963"/>
                </a:lnTo>
                <a:lnTo>
                  <a:pt x="702497" y="689937"/>
                </a:lnTo>
                <a:lnTo>
                  <a:pt x="702497" y="691358"/>
                </a:lnTo>
                <a:cubicBezTo>
                  <a:pt x="701786" y="709832"/>
                  <a:pt x="698945" y="728306"/>
                  <a:pt x="693973" y="746069"/>
                </a:cubicBezTo>
                <a:lnTo>
                  <a:pt x="692552" y="749622"/>
                </a:lnTo>
                <a:lnTo>
                  <a:pt x="691842" y="751754"/>
                </a:lnTo>
                <a:cubicBezTo>
                  <a:pt x="652775" y="903099"/>
                  <a:pt x="515685" y="1015365"/>
                  <a:pt x="351603" y="1015365"/>
                </a:cubicBezTo>
                <a:cubicBezTo>
                  <a:pt x="187522" y="1015365"/>
                  <a:pt x="50432" y="903099"/>
                  <a:pt x="11365" y="751754"/>
                </a:cubicBezTo>
                <a:lnTo>
                  <a:pt x="10655" y="749622"/>
                </a:lnTo>
                <a:lnTo>
                  <a:pt x="9234" y="746069"/>
                </a:lnTo>
                <a:cubicBezTo>
                  <a:pt x="4262" y="728306"/>
                  <a:pt x="1421" y="709832"/>
                  <a:pt x="710" y="691358"/>
                </a:cubicBezTo>
                <a:lnTo>
                  <a:pt x="710" y="689937"/>
                </a:lnTo>
                <a:lnTo>
                  <a:pt x="710" y="684963"/>
                </a:lnTo>
                <a:lnTo>
                  <a:pt x="710" y="681410"/>
                </a:lnTo>
                <a:cubicBezTo>
                  <a:pt x="0" y="675726"/>
                  <a:pt x="0" y="670041"/>
                  <a:pt x="0" y="663647"/>
                </a:cubicBezTo>
                <a:cubicBezTo>
                  <a:pt x="0" y="657252"/>
                  <a:pt x="0" y="651567"/>
                  <a:pt x="710" y="645883"/>
                </a:cubicBezTo>
                <a:lnTo>
                  <a:pt x="710" y="642330"/>
                </a:lnTo>
                <a:lnTo>
                  <a:pt x="710" y="131450"/>
                </a:lnTo>
                <a:lnTo>
                  <a:pt x="710" y="131450"/>
                </a:lnTo>
                <a:lnTo>
                  <a:pt x="710" y="130029"/>
                </a:lnTo>
                <a:cubicBezTo>
                  <a:pt x="710" y="128608"/>
                  <a:pt x="710" y="126477"/>
                  <a:pt x="710" y="124345"/>
                </a:cubicBezTo>
                <a:cubicBezTo>
                  <a:pt x="710" y="59686"/>
                  <a:pt x="51142" y="7105"/>
                  <a:pt x="116491" y="711"/>
                </a:cubicBezTo>
                <a:lnTo>
                  <a:pt x="116491" y="711"/>
                </a:lnTo>
                <a:lnTo>
                  <a:pt x="118622" y="0"/>
                </a:lnTo>
                <a:cubicBezTo>
                  <a:pt x="120042" y="0"/>
                  <a:pt x="121463" y="0"/>
                  <a:pt x="122884" y="0"/>
                </a:cubicBezTo>
                <a:close/>
              </a:path>
            </a:pathLst>
          </a:custGeom>
          <a:gradFill flip="none" rotWithShape="1">
            <a:gsLst>
              <a:gs pos="0">
                <a:srgbClr val="74B2D6"/>
              </a:gs>
              <a:gs pos="71000">
                <a:srgbClr val="3178A1"/>
              </a:gs>
              <a:gs pos="100000">
                <a:srgbClr val="3178A1"/>
              </a:gs>
            </a:gsLst>
            <a:lin ang="2700000" scaled="1"/>
          </a:gradFill>
        </p:spPr>
      </p:sp>
      <p:sp>
        <p:nvSpPr>
          <p:cNvPr id="25" name="Text 23"/>
          <p:cNvSpPr/>
          <p:nvPr>
            <p:custDataLst>
              <p:tags r:id="rId17"/>
            </p:custDataLst>
          </p:nvPr>
        </p:nvSpPr>
        <p:spPr>
          <a:xfrm>
            <a:off x="9045575" y="1304290"/>
            <a:ext cx="790575" cy="1015365"/>
          </a:xfrm>
          <a:prstGeom prst="rect">
            <a:avLst/>
          </a:prstGeom>
          <a:noFill/>
        </p:spPr>
        <p:txBody>
          <a:bodyPr wrap="square" lIns="45720" tIns="91440" rIns="179705" bIns="4572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04</a:t>
            </a:r>
            <a:endParaRPr lang="en-US" sz="1600" dirty="0"/>
          </a:p>
        </p:txBody>
      </p:sp>
      <p:sp>
        <p:nvSpPr>
          <p:cNvPr id="26" name="Shape 24"/>
          <p:cNvSpPr/>
          <p:nvPr>
            <p:custDataLst>
              <p:tags r:id="rId18"/>
            </p:custDataLst>
          </p:nvPr>
        </p:nvSpPr>
        <p:spPr>
          <a:xfrm>
            <a:off x="9742805" y="1303655"/>
            <a:ext cx="191770" cy="141605"/>
          </a:xfrm>
          <a:custGeom>
            <a:avLst/>
            <a:gdLst/>
            <a:ahLst/>
            <a:cxnLst/>
            <a:rect l="l" t="t" r="r" b="b"/>
            <a:pathLst>
              <a:path w="191770" h="141605">
                <a:moveTo>
                  <a:pt x="95885" y="0"/>
                </a:moveTo>
                <a:cubicBezTo>
                  <a:pt x="148904" y="0"/>
                  <a:pt x="191770" y="54851"/>
                  <a:pt x="191770" y="123135"/>
                </a:cubicBezTo>
                <a:cubicBezTo>
                  <a:pt x="191770" y="129292"/>
                  <a:pt x="191206" y="135448"/>
                  <a:pt x="190642" y="141605"/>
                </a:cubicBezTo>
                <a:lnTo>
                  <a:pt x="190642" y="141605"/>
                </a:lnTo>
                <a:lnTo>
                  <a:pt x="1128" y="141605"/>
                </a:lnTo>
                <a:lnTo>
                  <a:pt x="1128" y="141605"/>
                </a:lnTo>
                <a:cubicBezTo>
                  <a:pt x="564" y="135448"/>
                  <a:pt x="0" y="129292"/>
                  <a:pt x="0" y="123135"/>
                </a:cubicBezTo>
                <a:cubicBezTo>
                  <a:pt x="0" y="54851"/>
                  <a:pt x="42866" y="0"/>
                  <a:pt x="95885" y="0"/>
                </a:cubicBezTo>
                <a:close/>
              </a:path>
            </a:pathLst>
          </a:custGeom>
          <a:solidFill>
            <a:srgbClr val="255A79"/>
          </a:solidFill>
        </p:spPr>
      </p:sp>
      <p:sp>
        <p:nvSpPr>
          <p:cNvPr id="27" name="Text 25"/>
          <p:cNvSpPr/>
          <p:nvPr/>
        </p:nvSpPr>
        <p:spPr>
          <a:xfrm>
            <a:off x="9742805" y="1303655"/>
            <a:ext cx="191770" cy="14160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8" name="Shape 26"/>
          <p:cNvSpPr/>
          <p:nvPr>
            <p:custDataLst>
              <p:tags r:id="rId19"/>
            </p:custDataLst>
          </p:nvPr>
        </p:nvSpPr>
        <p:spPr>
          <a:xfrm>
            <a:off x="9490075" y="5982970"/>
            <a:ext cx="1344930" cy="67310"/>
          </a:xfrm>
          <a:prstGeom prst="roundRect">
            <a:avLst/>
          </a:prstGeom>
          <a:gradFill flip="none" rotWithShape="1">
            <a:gsLst>
              <a:gs pos="0">
                <a:srgbClr val="74B2D6"/>
              </a:gs>
              <a:gs pos="71000">
                <a:srgbClr val="3178A1"/>
              </a:gs>
              <a:gs pos="100000">
                <a:srgbClr val="3178A1"/>
              </a:gs>
            </a:gsLst>
            <a:lin ang="2700000" scaled="1"/>
          </a:gradFill>
        </p:spPr>
      </p:sp>
      <p:sp>
        <p:nvSpPr>
          <p:cNvPr id="29" name="Text 27"/>
          <p:cNvSpPr/>
          <p:nvPr/>
        </p:nvSpPr>
        <p:spPr>
          <a:xfrm>
            <a:off x="9490075" y="5982970"/>
            <a:ext cx="1344930" cy="67310"/>
          </a:xfrm>
          <a:prstGeom prst="rect">
            <a:avLst/>
          </a:prstGeom>
          <a:noFill/>
        </p:spPr>
        <p:txBody>
          <a:bodyPr wrap="square" lIns="45720" tIns="91440" rIns="179705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0" name="Text 28"/>
          <p:cNvSpPr/>
          <p:nvPr>
            <p:custDataLst>
              <p:tags r:id="rId20"/>
            </p:custDataLst>
          </p:nvPr>
        </p:nvSpPr>
        <p:spPr>
          <a:xfrm>
            <a:off x="9935210" y="1651635"/>
            <a:ext cx="1249045" cy="66738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33333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排放因子</a:t>
            </a:r>
            <a:endParaRPr lang="en-US" sz="1600" dirty="0"/>
          </a:p>
        </p:txBody>
      </p:sp>
      <p:sp>
        <p:nvSpPr>
          <p:cNvPr id="31" name="Text 29"/>
          <p:cNvSpPr/>
          <p:nvPr>
            <p:custDataLst>
              <p:tags r:id="rId21"/>
            </p:custDataLst>
          </p:nvPr>
        </p:nvSpPr>
        <p:spPr>
          <a:xfrm>
            <a:off x="9184640" y="2524760"/>
            <a:ext cx="1955800" cy="315658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外购电力排放因子采用生态环境部2022年省级数据，运输及采购排放因子参考国际标准，保障数据准确性。</a:t>
            </a:r>
            <a:endParaRPr lang="en-US" sz="1600" dirty="0"/>
          </a:p>
        </p:txBody>
      </p:sp>
      <p:sp>
        <p:nvSpPr>
          <p:cNvPr id="32" name="Shape 30"/>
          <p:cNvSpPr/>
          <p:nvPr>
            <p:custDataLst>
              <p:tags r:id="rId22"/>
            </p:custDataLst>
          </p:nvPr>
        </p:nvSpPr>
        <p:spPr>
          <a:xfrm>
            <a:off x="6149975" y="1446530"/>
            <a:ext cx="2581910" cy="4603115"/>
          </a:xfrm>
          <a:prstGeom prst="rect">
            <a:avLst/>
          </a:prstGeom>
          <a:solidFill>
            <a:srgbClr val="FFFFFF"/>
          </a:solidFill>
          <a:ln w="3175">
            <a:solidFill>
              <a:srgbClr val="E1EFF5">
                <a:alpha val="45882"/>
              </a:srgbClr>
            </a:solidFill>
            <a:prstDash val="solid"/>
          </a:ln>
          <a:effectLst>
            <a:outerShdw blurRad="50800" dist="26941" dir="2700000" algn="bl" rotWithShape="0">
              <a:srgbClr val="000000">
                <a:alpha val="40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6149975" y="1446530"/>
            <a:ext cx="2581910" cy="4603115"/>
          </a:xfrm>
          <a:prstGeom prst="rect">
            <a:avLst/>
          </a:prstGeom>
          <a:noFill/>
        </p:spPr>
        <p:txBody>
          <a:bodyPr wrap="square" lIns="935990" tIns="215900" rIns="215900" bIns="36195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4" name="Shape 32"/>
          <p:cNvSpPr/>
          <p:nvPr>
            <p:custDataLst>
              <p:tags r:id="rId23"/>
            </p:custDataLst>
          </p:nvPr>
        </p:nvSpPr>
        <p:spPr>
          <a:xfrm>
            <a:off x="6323965" y="1304290"/>
            <a:ext cx="790575" cy="1015365"/>
          </a:xfrm>
          <a:custGeom>
            <a:avLst/>
            <a:gdLst/>
            <a:ahLst/>
            <a:cxnLst/>
            <a:rect l="l" t="t" r="r" b="b"/>
            <a:pathLst>
              <a:path w="790575" h="1015365">
                <a:moveTo>
                  <a:pt x="790575" y="142819"/>
                </a:moveTo>
                <a:lnTo>
                  <a:pt x="707469" y="142819"/>
                </a:lnTo>
                <a:lnTo>
                  <a:pt x="790575" y="142819"/>
                </a:lnTo>
                <a:close/>
                <a:moveTo>
                  <a:pt x="122884" y="0"/>
                </a:moveTo>
                <a:lnTo>
                  <a:pt x="129987" y="0"/>
                </a:lnTo>
                <a:lnTo>
                  <a:pt x="790575" y="0"/>
                </a:lnTo>
                <a:lnTo>
                  <a:pt x="790575" y="711"/>
                </a:lnTo>
                <a:lnTo>
                  <a:pt x="787023" y="711"/>
                </a:lnTo>
                <a:cubicBezTo>
                  <a:pt x="742274" y="4263"/>
                  <a:pt x="706758" y="58264"/>
                  <a:pt x="706758" y="123634"/>
                </a:cubicBezTo>
                <a:cubicBezTo>
                  <a:pt x="706758" y="130029"/>
                  <a:pt x="706758" y="136424"/>
                  <a:pt x="707469" y="142108"/>
                </a:cubicBezTo>
                <a:lnTo>
                  <a:pt x="707469" y="142819"/>
                </a:lnTo>
                <a:lnTo>
                  <a:pt x="702497" y="142819"/>
                </a:lnTo>
                <a:lnTo>
                  <a:pt x="702497" y="642330"/>
                </a:lnTo>
                <a:lnTo>
                  <a:pt x="702497" y="645883"/>
                </a:lnTo>
                <a:cubicBezTo>
                  <a:pt x="703207" y="651567"/>
                  <a:pt x="703207" y="657252"/>
                  <a:pt x="703207" y="663647"/>
                </a:cubicBezTo>
                <a:cubicBezTo>
                  <a:pt x="703207" y="670041"/>
                  <a:pt x="703207" y="675726"/>
                  <a:pt x="702497" y="681410"/>
                </a:cubicBezTo>
                <a:lnTo>
                  <a:pt x="702497" y="684963"/>
                </a:lnTo>
                <a:lnTo>
                  <a:pt x="702497" y="689937"/>
                </a:lnTo>
                <a:lnTo>
                  <a:pt x="702497" y="691358"/>
                </a:lnTo>
                <a:cubicBezTo>
                  <a:pt x="701786" y="709832"/>
                  <a:pt x="698945" y="728306"/>
                  <a:pt x="693973" y="746069"/>
                </a:cubicBezTo>
                <a:lnTo>
                  <a:pt x="692552" y="749622"/>
                </a:lnTo>
                <a:lnTo>
                  <a:pt x="691842" y="751754"/>
                </a:lnTo>
                <a:cubicBezTo>
                  <a:pt x="652775" y="903099"/>
                  <a:pt x="515685" y="1015365"/>
                  <a:pt x="351603" y="1015365"/>
                </a:cubicBezTo>
                <a:cubicBezTo>
                  <a:pt x="187522" y="1015365"/>
                  <a:pt x="50432" y="903099"/>
                  <a:pt x="11365" y="751754"/>
                </a:cubicBezTo>
                <a:lnTo>
                  <a:pt x="10655" y="749622"/>
                </a:lnTo>
                <a:lnTo>
                  <a:pt x="9234" y="746069"/>
                </a:lnTo>
                <a:cubicBezTo>
                  <a:pt x="4262" y="728306"/>
                  <a:pt x="1421" y="709832"/>
                  <a:pt x="710" y="691358"/>
                </a:cubicBezTo>
                <a:lnTo>
                  <a:pt x="710" y="689937"/>
                </a:lnTo>
                <a:lnTo>
                  <a:pt x="710" y="684963"/>
                </a:lnTo>
                <a:lnTo>
                  <a:pt x="710" y="681410"/>
                </a:lnTo>
                <a:cubicBezTo>
                  <a:pt x="0" y="675726"/>
                  <a:pt x="0" y="670041"/>
                  <a:pt x="0" y="663647"/>
                </a:cubicBezTo>
                <a:cubicBezTo>
                  <a:pt x="0" y="657252"/>
                  <a:pt x="0" y="651567"/>
                  <a:pt x="710" y="645883"/>
                </a:cubicBezTo>
                <a:lnTo>
                  <a:pt x="710" y="642330"/>
                </a:lnTo>
                <a:lnTo>
                  <a:pt x="710" y="131450"/>
                </a:lnTo>
                <a:lnTo>
                  <a:pt x="710" y="131450"/>
                </a:lnTo>
                <a:lnTo>
                  <a:pt x="710" y="130029"/>
                </a:lnTo>
                <a:cubicBezTo>
                  <a:pt x="710" y="128608"/>
                  <a:pt x="710" y="126477"/>
                  <a:pt x="710" y="124345"/>
                </a:cubicBezTo>
                <a:cubicBezTo>
                  <a:pt x="710" y="59686"/>
                  <a:pt x="51142" y="7105"/>
                  <a:pt x="116491" y="711"/>
                </a:cubicBezTo>
                <a:lnTo>
                  <a:pt x="116491" y="711"/>
                </a:lnTo>
                <a:lnTo>
                  <a:pt x="118622" y="0"/>
                </a:lnTo>
                <a:cubicBezTo>
                  <a:pt x="120042" y="0"/>
                  <a:pt x="121463" y="0"/>
                  <a:pt x="122884" y="0"/>
                </a:cubicBezTo>
                <a:close/>
              </a:path>
            </a:pathLst>
          </a:custGeom>
          <a:gradFill flip="none" rotWithShape="1">
            <a:gsLst>
              <a:gs pos="0">
                <a:srgbClr val="74B2D6"/>
              </a:gs>
              <a:gs pos="71000">
                <a:srgbClr val="3178A1"/>
              </a:gs>
              <a:gs pos="100000">
                <a:srgbClr val="3178A1"/>
              </a:gs>
            </a:gsLst>
            <a:lin ang="2700000" scaled="1"/>
          </a:gradFill>
        </p:spPr>
      </p:sp>
      <p:sp>
        <p:nvSpPr>
          <p:cNvPr id="35" name="Text 33"/>
          <p:cNvSpPr/>
          <p:nvPr>
            <p:custDataLst>
              <p:tags r:id="rId24"/>
            </p:custDataLst>
          </p:nvPr>
        </p:nvSpPr>
        <p:spPr>
          <a:xfrm>
            <a:off x="6323965" y="1304290"/>
            <a:ext cx="790575" cy="1015365"/>
          </a:xfrm>
          <a:prstGeom prst="rect">
            <a:avLst/>
          </a:prstGeom>
          <a:noFill/>
        </p:spPr>
        <p:txBody>
          <a:bodyPr wrap="square" lIns="45720" tIns="91440" rIns="179705" bIns="4572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  <p:sp>
        <p:nvSpPr>
          <p:cNvPr id="36" name="Shape 34"/>
          <p:cNvSpPr/>
          <p:nvPr>
            <p:custDataLst>
              <p:tags r:id="rId25"/>
            </p:custDataLst>
          </p:nvPr>
        </p:nvSpPr>
        <p:spPr>
          <a:xfrm>
            <a:off x="7021195" y="1303655"/>
            <a:ext cx="191770" cy="141605"/>
          </a:xfrm>
          <a:custGeom>
            <a:avLst/>
            <a:gdLst/>
            <a:ahLst/>
            <a:cxnLst/>
            <a:rect l="l" t="t" r="r" b="b"/>
            <a:pathLst>
              <a:path w="191770" h="141605">
                <a:moveTo>
                  <a:pt x="95885" y="0"/>
                </a:moveTo>
                <a:cubicBezTo>
                  <a:pt x="148904" y="0"/>
                  <a:pt x="191770" y="54851"/>
                  <a:pt x="191770" y="123135"/>
                </a:cubicBezTo>
                <a:cubicBezTo>
                  <a:pt x="191770" y="129292"/>
                  <a:pt x="191206" y="135448"/>
                  <a:pt x="190642" y="141605"/>
                </a:cubicBezTo>
                <a:lnTo>
                  <a:pt x="190642" y="141605"/>
                </a:lnTo>
                <a:lnTo>
                  <a:pt x="1128" y="141605"/>
                </a:lnTo>
                <a:lnTo>
                  <a:pt x="1128" y="141605"/>
                </a:lnTo>
                <a:cubicBezTo>
                  <a:pt x="564" y="135448"/>
                  <a:pt x="0" y="129292"/>
                  <a:pt x="0" y="123135"/>
                </a:cubicBezTo>
                <a:cubicBezTo>
                  <a:pt x="0" y="54851"/>
                  <a:pt x="42866" y="0"/>
                  <a:pt x="95885" y="0"/>
                </a:cubicBezTo>
                <a:close/>
              </a:path>
            </a:pathLst>
          </a:custGeom>
          <a:solidFill>
            <a:srgbClr val="295C74"/>
          </a:solidFill>
        </p:spPr>
      </p:sp>
      <p:sp>
        <p:nvSpPr>
          <p:cNvPr id="37" name="Text 35"/>
          <p:cNvSpPr/>
          <p:nvPr/>
        </p:nvSpPr>
        <p:spPr>
          <a:xfrm>
            <a:off x="7021195" y="1303655"/>
            <a:ext cx="191770" cy="14160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8" name="Shape 36"/>
          <p:cNvSpPr/>
          <p:nvPr>
            <p:custDataLst>
              <p:tags r:id="rId26"/>
            </p:custDataLst>
          </p:nvPr>
        </p:nvSpPr>
        <p:spPr>
          <a:xfrm>
            <a:off x="6768465" y="5982970"/>
            <a:ext cx="1344930" cy="67310"/>
          </a:xfrm>
          <a:prstGeom prst="roundRect">
            <a:avLst/>
          </a:prstGeom>
          <a:gradFill flip="none" rotWithShape="1">
            <a:gsLst>
              <a:gs pos="0">
                <a:srgbClr val="74B2D6"/>
              </a:gs>
              <a:gs pos="71000">
                <a:srgbClr val="3178A1"/>
              </a:gs>
              <a:gs pos="100000">
                <a:srgbClr val="3178A1"/>
              </a:gs>
            </a:gsLst>
            <a:lin ang="2700000" scaled="1"/>
          </a:gradFill>
        </p:spPr>
      </p:sp>
      <p:sp>
        <p:nvSpPr>
          <p:cNvPr id="39" name="Text 37"/>
          <p:cNvSpPr/>
          <p:nvPr/>
        </p:nvSpPr>
        <p:spPr>
          <a:xfrm>
            <a:off x="6768465" y="5982970"/>
            <a:ext cx="1344930" cy="67310"/>
          </a:xfrm>
          <a:prstGeom prst="rect">
            <a:avLst/>
          </a:prstGeom>
          <a:noFill/>
        </p:spPr>
        <p:txBody>
          <a:bodyPr wrap="square" lIns="45720" tIns="91440" rIns="179705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0" name="Text 38"/>
          <p:cNvSpPr/>
          <p:nvPr>
            <p:custDataLst>
              <p:tags r:id="rId27"/>
            </p:custDataLst>
          </p:nvPr>
        </p:nvSpPr>
        <p:spPr>
          <a:xfrm>
            <a:off x="7213600" y="1651635"/>
            <a:ext cx="1249045" cy="66738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33333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方法依据</a:t>
            </a:r>
            <a:endParaRPr lang="en-US" sz="1600" dirty="0"/>
          </a:p>
        </p:txBody>
      </p:sp>
      <p:sp>
        <p:nvSpPr>
          <p:cNvPr id="41" name="Text 39"/>
          <p:cNvSpPr/>
          <p:nvPr>
            <p:custDataLst>
              <p:tags r:id="rId28"/>
            </p:custDataLst>
          </p:nvPr>
        </p:nvSpPr>
        <p:spPr>
          <a:xfrm>
            <a:off x="6463030" y="2524760"/>
            <a:ext cx="1955800" cy="315658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遵循ISO 14064-1:2018标准，GWP值引用IPCC第六次评估报告，确保科学性和权威性。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422910" y="6374130"/>
            <a:ext cx="215900" cy="215900"/>
          </a:xfrm>
          <a:prstGeom prst="roundRect">
            <a:avLst>
              <a:gd name="adj" fmla="val 50000"/>
            </a:avLst>
          </a:prstGeom>
          <a:solidFill>
            <a:srgbClr val="6DAECC"/>
          </a:solidFill>
        </p:spPr>
      </p:sp>
      <p:sp>
        <p:nvSpPr>
          <p:cNvPr id="43" name="Text 41"/>
          <p:cNvSpPr/>
          <p:nvPr/>
        </p:nvSpPr>
        <p:spPr>
          <a:xfrm>
            <a:off x="422910" y="6374130"/>
            <a:ext cx="215900" cy="2159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549910" y="6374130"/>
            <a:ext cx="215900" cy="215900"/>
          </a:xfrm>
          <a:prstGeom prst="roundRect">
            <a:avLst>
              <a:gd name="adj" fmla="val 50000"/>
            </a:avLst>
          </a:prstGeom>
          <a:solidFill>
            <a:srgbClr val="000000">
              <a:alpha val="0"/>
            </a:srgbClr>
          </a:solidFill>
          <a:ln w="19050">
            <a:solidFill>
              <a:srgbClr val="6DAECC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549910" y="6374130"/>
            <a:ext cx="215900" cy="2159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638810" y="469900"/>
            <a:ext cx="10782935" cy="4329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295C74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核查边界与标准依据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550035"/>
            <a:ext cx="12207240" cy="3992880"/>
          </a:xfrm>
          <a:prstGeom prst="rect">
            <a:avLst/>
          </a:prstGeom>
          <a:solidFill>
            <a:srgbClr val="6DAECC"/>
          </a:solidFill>
        </p:spPr>
      </p:sp>
      <p:sp>
        <p:nvSpPr>
          <p:cNvPr id="3" name="Text 1"/>
          <p:cNvSpPr/>
          <p:nvPr/>
        </p:nvSpPr>
        <p:spPr>
          <a:xfrm>
            <a:off x="0" y="1550035"/>
            <a:ext cx="12207240" cy="399288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638810" y="6362065"/>
            <a:ext cx="215900" cy="215900"/>
          </a:xfrm>
          <a:prstGeom prst="roundRect">
            <a:avLst>
              <a:gd name="adj" fmla="val 50000"/>
            </a:avLst>
          </a:prstGeom>
          <a:solidFill>
            <a:srgbClr val="6DAECC"/>
          </a:solidFill>
        </p:spPr>
      </p:sp>
      <p:sp>
        <p:nvSpPr>
          <p:cNvPr id="5" name="Text 3"/>
          <p:cNvSpPr/>
          <p:nvPr/>
        </p:nvSpPr>
        <p:spPr>
          <a:xfrm>
            <a:off x="638810" y="6362065"/>
            <a:ext cx="215900" cy="2159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65810" y="6362065"/>
            <a:ext cx="215900" cy="215900"/>
          </a:xfrm>
          <a:prstGeom prst="roundRect">
            <a:avLst>
              <a:gd name="adj" fmla="val 50000"/>
            </a:avLst>
          </a:prstGeom>
          <a:solidFill>
            <a:srgbClr val="000000">
              <a:alpha val="0"/>
            </a:srgbClr>
          </a:solidFill>
          <a:ln w="19050">
            <a:solidFill>
              <a:srgbClr val="6DAE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65810" y="6362065"/>
            <a:ext cx="215900" cy="2159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37845" y="2000885"/>
            <a:ext cx="4039870" cy="8299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核查流程与验证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37845" y="2895600"/>
            <a:ext cx="4038600" cy="20110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核查流程严谨，包括排放源识别、数据收集、量化计算等环节，最终由SGS于2025年3月完成外部验证，声明编号CN25/00002148.12，确保数据真实、合规且可追溯。</a:t>
            </a:r>
            <a:endParaRPr lang="en-US" sz="1600" dirty="0"/>
          </a:p>
        </p:txBody>
      </p:sp>
      <p:pic>
        <p:nvPicPr>
          <p:cNvPr id="10" name="Image 0" descr="https://test-kimi-img.moonshot.cn/pub/slides/slides_tmpl/image/25-05-30-10:48:39-d0shp1s75iks832je3sg.png"/>
          <p:cNvPicPr>
            <a:picLocks noChangeAspect="1"/>
          </p:cNvPicPr>
          <p:nvPr/>
        </p:nvPicPr>
        <p:blipFill>
          <a:blip r:embed="rId1"/>
          <a:srcRect l="31" r="31"/>
          <a:stretch>
            <a:fillRect/>
          </a:stretch>
        </p:blipFill>
        <p:spPr>
          <a:xfrm>
            <a:off x="4986020" y="1550035"/>
            <a:ext cx="7207250" cy="3992245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37845" y="469900"/>
            <a:ext cx="10782935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295C74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核查流程与外部验证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test-kimi-img.moonshot.cn/pub/slides/slides_tmpl/image/25-05-30-10:48:20-d0shot475iks832je3p0.png"/>
          <p:cNvPicPr>
            <a:picLocks noChangeAspect="1"/>
          </p:cNvPicPr>
          <p:nvPr/>
        </p:nvPicPr>
        <p:blipFill>
          <a:blip r:embed="rId1"/>
          <a:srcRect t="55" b="55"/>
          <a:stretch>
            <a:fillRect/>
          </a:stretch>
        </p:blipFill>
        <p:spPr>
          <a:xfrm>
            <a:off x="0" y="0"/>
            <a:ext cx="12192000" cy="45974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7235" y="5007610"/>
            <a:ext cx="4088765" cy="13220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80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2743835" y="4946015"/>
            <a:ext cx="7432675" cy="7683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zh-CN" altLang="en-US" sz="4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温室气体</a:t>
            </a:r>
            <a:r>
              <a:rPr lang="en-US" sz="44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排放结构与结果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2471420" y="5046345"/>
            <a:ext cx="75565" cy="1244600"/>
          </a:xfrm>
          <a:prstGeom prst="roundRect">
            <a:avLst>
              <a:gd name="adj" fmla="val 50000"/>
            </a:avLst>
          </a:prstGeom>
          <a:solidFill>
            <a:srgbClr val="000000"/>
          </a:solidFill>
        </p:spPr>
      </p:sp>
      <p:sp>
        <p:nvSpPr>
          <p:cNvPr id="6" name="Text 3"/>
          <p:cNvSpPr/>
          <p:nvPr/>
        </p:nvSpPr>
        <p:spPr>
          <a:xfrm>
            <a:off x="2471420" y="5046345"/>
            <a:ext cx="75565" cy="12446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585200" y="5926455"/>
            <a:ext cx="3276600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US" sz="2800" dirty="0">
                <a:solidFill>
                  <a:srgbClr val="6DAECC">
                    <a:alpha val="2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THE </a:t>
            </a:r>
            <a:r>
              <a:rPr lang="en-US" altLang="zh-CN" sz="2800" dirty="0">
                <a:solidFill>
                  <a:srgbClr val="6DAECC">
                    <a:alpha val="2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Second</a:t>
            </a:r>
            <a:r>
              <a:rPr lang="en-US" sz="2800" dirty="0">
                <a:solidFill>
                  <a:srgbClr val="6DAECC">
                    <a:alpha val="2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PART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325235"/>
            <a:ext cx="12190730" cy="534035"/>
          </a:xfrm>
          <a:prstGeom prst="rect">
            <a:avLst/>
          </a:prstGeom>
          <a:solidFill>
            <a:srgbClr val="6DAECC"/>
          </a:solidFill>
        </p:spPr>
      </p:sp>
      <p:sp>
        <p:nvSpPr>
          <p:cNvPr id="3" name="Text 1"/>
          <p:cNvSpPr/>
          <p:nvPr/>
        </p:nvSpPr>
        <p:spPr>
          <a:xfrm>
            <a:off x="0" y="6325235"/>
            <a:ext cx="12190730" cy="53403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4" name="Image 0" descr="https://test-kimi-img.moonshot.cn/pub/slides/slides_tmpl/image/25-05-30-10:48:55-d0shp5s75iks832je43g.png"/>
          <p:cNvPicPr>
            <a:picLocks noChangeAspect="1"/>
          </p:cNvPicPr>
          <p:nvPr/>
        </p:nvPicPr>
        <p:blipFill>
          <a:blip r:embed="rId1"/>
          <a:srcRect l="31" r="31"/>
          <a:stretch>
            <a:fillRect/>
          </a:stretch>
        </p:blipFill>
        <p:spPr>
          <a:xfrm>
            <a:off x="594360" y="1397000"/>
            <a:ext cx="3088640" cy="4606290"/>
          </a:xfrm>
          <a:prstGeom prst="rect">
            <a:avLst/>
          </a:prstGeom>
        </p:spPr>
      </p:pic>
      <p:sp>
        <p:nvSpPr>
          <p:cNvPr id="5" name="Shape 2"/>
          <p:cNvSpPr/>
          <p:nvPr>
            <p:custDataLst>
              <p:tags r:id="rId2"/>
            </p:custDataLst>
          </p:nvPr>
        </p:nvSpPr>
        <p:spPr>
          <a:xfrm>
            <a:off x="3796030" y="1413510"/>
            <a:ext cx="8031480" cy="4602480"/>
          </a:xfrm>
          <a:prstGeom prst="rect">
            <a:avLst/>
          </a:prstGeom>
          <a:solidFill>
            <a:srgbClr val="000000">
              <a:alpha val="0"/>
            </a:srgbClr>
          </a:solidFill>
          <a:ln w="19050">
            <a:solidFill>
              <a:srgbClr val="3178A1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3796030" y="1413510"/>
            <a:ext cx="8031480" cy="460248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" name="Shape 4"/>
          <p:cNvSpPr/>
          <p:nvPr>
            <p:custDataLst>
              <p:tags r:id="rId3"/>
            </p:custDataLst>
          </p:nvPr>
        </p:nvSpPr>
        <p:spPr>
          <a:xfrm>
            <a:off x="4067175" y="2952115"/>
            <a:ext cx="7560310" cy="0"/>
          </a:xfrm>
          <a:prstGeom prst="line">
            <a:avLst/>
          </a:prstGeom>
          <a:noFill/>
          <a:ln w="12700">
            <a:solidFill>
              <a:srgbClr val="3178A1"/>
            </a:solidFill>
            <a:prstDash val="dash"/>
            <a:headEnd type="none"/>
            <a:tailEnd type="none"/>
          </a:ln>
        </p:spPr>
      </p:sp>
      <p:sp>
        <p:nvSpPr>
          <p:cNvPr id="8" name="Shape 5"/>
          <p:cNvSpPr/>
          <p:nvPr>
            <p:custDataLst>
              <p:tags r:id="rId4"/>
            </p:custDataLst>
          </p:nvPr>
        </p:nvSpPr>
        <p:spPr>
          <a:xfrm>
            <a:off x="4067175" y="4481830"/>
            <a:ext cx="7560310" cy="0"/>
          </a:xfrm>
          <a:prstGeom prst="line">
            <a:avLst/>
          </a:prstGeom>
          <a:noFill/>
          <a:ln w="12700">
            <a:solidFill>
              <a:srgbClr val="3178A1"/>
            </a:solidFill>
            <a:prstDash val="dash"/>
            <a:headEnd type="none"/>
            <a:tailEnd type="none"/>
          </a:ln>
        </p:spPr>
      </p:sp>
      <p:sp>
        <p:nvSpPr>
          <p:cNvPr id="9" name="Text 6"/>
          <p:cNvSpPr/>
          <p:nvPr>
            <p:custDataLst>
              <p:tags r:id="rId5"/>
            </p:custDataLst>
          </p:nvPr>
        </p:nvSpPr>
        <p:spPr>
          <a:xfrm>
            <a:off x="4038600" y="1572895"/>
            <a:ext cx="7617460" cy="3987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排放总量</a:t>
            </a:r>
            <a:endParaRPr lang="en-US" sz="1600" dirty="0"/>
          </a:p>
        </p:txBody>
      </p:sp>
      <p:sp>
        <p:nvSpPr>
          <p:cNvPr id="10" name="Text 7"/>
          <p:cNvSpPr/>
          <p:nvPr>
            <p:custDataLst>
              <p:tags r:id="rId6"/>
            </p:custDataLst>
          </p:nvPr>
        </p:nvSpPr>
        <p:spPr>
          <a:xfrm>
            <a:off x="4038600" y="1941830"/>
            <a:ext cx="7616190" cy="12966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2024年公司温室气体排放总量为138,262.99吨CO₂e，涵盖直接与间接排放。</a:t>
            </a:r>
            <a:endParaRPr lang="en-US" sz="1600" dirty="0"/>
          </a:p>
        </p:txBody>
      </p:sp>
      <p:sp>
        <p:nvSpPr>
          <p:cNvPr id="11" name="Text 8"/>
          <p:cNvSpPr/>
          <p:nvPr>
            <p:custDataLst>
              <p:tags r:id="rId7"/>
            </p:custDataLst>
          </p:nvPr>
        </p:nvSpPr>
        <p:spPr>
          <a:xfrm>
            <a:off x="4038600" y="3102610"/>
            <a:ext cx="7617460" cy="3987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直接排放</a:t>
            </a:r>
            <a:endParaRPr lang="en-US" sz="1600" dirty="0"/>
          </a:p>
        </p:txBody>
      </p:sp>
      <p:sp>
        <p:nvSpPr>
          <p:cNvPr id="12" name="Text 9"/>
          <p:cNvSpPr/>
          <p:nvPr>
            <p:custDataLst>
              <p:tags r:id="rId8"/>
            </p:custDataLst>
          </p:nvPr>
        </p:nvSpPr>
        <p:spPr>
          <a:xfrm>
            <a:off x="4038600" y="3471545"/>
            <a:ext cx="7616190" cy="3708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直接排放量为344.60吨CO₂e，占比0.25%，主要来自柴油叉车、制冷剂逸散等。</a:t>
            </a:r>
            <a:endParaRPr lang="en-US" sz="1600" dirty="0"/>
          </a:p>
        </p:txBody>
      </p:sp>
      <p:sp>
        <p:nvSpPr>
          <p:cNvPr id="13" name="Text 10"/>
          <p:cNvSpPr/>
          <p:nvPr>
            <p:custDataLst>
              <p:tags r:id="rId9"/>
            </p:custDataLst>
          </p:nvPr>
        </p:nvSpPr>
        <p:spPr>
          <a:xfrm>
            <a:off x="4038600" y="4632325"/>
            <a:ext cx="7617460" cy="3987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间接排放</a:t>
            </a:r>
            <a:endParaRPr lang="en-US" sz="1600" dirty="0"/>
          </a:p>
        </p:txBody>
      </p:sp>
      <p:sp>
        <p:nvSpPr>
          <p:cNvPr id="14" name="Text 11"/>
          <p:cNvSpPr/>
          <p:nvPr>
            <p:custDataLst>
              <p:tags r:id="rId10"/>
            </p:custDataLst>
          </p:nvPr>
        </p:nvSpPr>
        <p:spPr>
          <a:xfrm>
            <a:off x="4038600" y="5001260"/>
            <a:ext cx="7616190" cy="9296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间接排放量为137,918.38吨CO₂e，占比99.75%，以外购电力、运输及采购货物/服务为主。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08330" y="469900"/>
            <a:ext cx="10782935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295C74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2024年排放总量与构成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test-kimi-img.moonshot.cn/pub/slides/slides_tmpl/image/25-05-30-10:48:47-d0shp3s75iks832je3ug.png"/>
          <p:cNvPicPr>
            <a:picLocks noChangeAspect="1"/>
          </p:cNvPicPr>
          <p:nvPr/>
        </p:nvPicPr>
        <p:blipFill>
          <a:blip r:embed="rId1"/>
          <a:srcRect t="75" b="75"/>
          <a:stretch>
            <a:fillRect/>
          </a:stretch>
        </p:blipFill>
        <p:spPr>
          <a:xfrm>
            <a:off x="1071245" y="1293495"/>
            <a:ext cx="3459480" cy="209994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19955" y="1333500"/>
            <a:ext cx="6373495" cy="3034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295C74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主要排放源</a:t>
            </a:r>
            <a:endParaRPr lang="en-US" sz="1600" dirty="0"/>
          </a:p>
        </p:txBody>
      </p:sp>
      <p:sp>
        <p:nvSpPr>
          <p:cNvPr id="4" name="Text 1"/>
          <p:cNvSpPr/>
          <p:nvPr/>
        </p:nvSpPr>
        <p:spPr>
          <a:xfrm>
            <a:off x="4719955" y="1791335"/>
            <a:ext cx="6382385" cy="6340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6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柴油叉车排放203.74吨CO₂e，占直接排放59.12%，是直接排放的主要来源。</a:t>
            </a:r>
            <a:endParaRPr lang="en-US" sz="1600" dirty="0"/>
          </a:p>
        </p:txBody>
      </p:sp>
      <p:sp>
        <p:nvSpPr>
          <p:cNvPr id="5" name="Shape 2"/>
          <p:cNvSpPr/>
          <p:nvPr/>
        </p:nvSpPr>
        <p:spPr>
          <a:xfrm>
            <a:off x="638810" y="6362065"/>
            <a:ext cx="215900" cy="215900"/>
          </a:xfrm>
          <a:prstGeom prst="roundRect">
            <a:avLst>
              <a:gd name="adj" fmla="val 50000"/>
            </a:avLst>
          </a:prstGeom>
          <a:solidFill>
            <a:srgbClr val="6DAECC"/>
          </a:solidFill>
        </p:spPr>
      </p:sp>
      <p:sp>
        <p:nvSpPr>
          <p:cNvPr id="6" name="Text 3"/>
          <p:cNvSpPr/>
          <p:nvPr/>
        </p:nvSpPr>
        <p:spPr>
          <a:xfrm>
            <a:off x="638810" y="6362065"/>
            <a:ext cx="215900" cy="2159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765810" y="6362065"/>
            <a:ext cx="215900" cy="215900"/>
          </a:xfrm>
          <a:prstGeom prst="roundRect">
            <a:avLst>
              <a:gd name="adj" fmla="val 50000"/>
            </a:avLst>
          </a:prstGeom>
          <a:solidFill>
            <a:srgbClr val="000000">
              <a:alpha val="0"/>
            </a:srgbClr>
          </a:solidFill>
          <a:ln w="19050">
            <a:solidFill>
              <a:srgbClr val="6DAEC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65810" y="6362065"/>
            <a:ext cx="215900" cy="2159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071245" y="3766820"/>
            <a:ext cx="6373495" cy="30341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295C74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其他排放源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071245" y="4224655"/>
            <a:ext cx="6382385" cy="63400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30000"/>
              </a:lnSpc>
              <a:buNone/>
            </a:pPr>
            <a:r>
              <a:rPr lang="en-US" sz="16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制冷剂逸散、公务车汽油、生活废水及液化石油气等排放量较小，但也是直接排放的重要组成部分。</a:t>
            </a:r>
            <a:endParaRPr lang="en-US" sz="1600" dirty="0"/>
          </a:p>
        </p:txBody>
      </p:sp>
      <p:pic>
        <p:nvPicPr>
          <p:cNvPr id="11" name="Image 1" descr="https://test-kimi-img.moonshot.cn/pub/slides/slides_tmpl/image/25-05-30-10:48:50-d0shp4k75iks832je400.png"/>
          <p:cNvPicPr>
            <a:picLocks noChangeAspect="1"/>
          </p:cNvPicPr>
          <p:nvPr/>
        </p:nvPicPr>
        <p:blipFill>
          <a:blip r:embed="rId2"/>
          <a:srcRect t="75" b="75"/>
          <a:stretch>
            <a:fillRect/>
          </a:stretch>
        </p:blipFill>
        <p:spPr>
          <a:xfrm>
            <a:off x="7642860" y="3690620"/>
            <a:ext cx="3459480" cy="2099945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1059180" y="3534410"/>
            <a:ext cx="10080000" cy="0"/>
          </a:xfrm>
          <a:prstGeom prst="line">
            <a:avLst/>
          </a:prstGeom>
          <a:noFill/>
          <a:ln w="19050">
            <a:solidFill>
              <a:srgbClr val="3178A1"/>
            </a:solidFill>
            <a:prstDash val="solid"/>
            <a:headEnd type="none"/>
            <a:tailEnd type="none"/>
          </a:ln>
        </p:spPr>
      </p:sp>
      <p:sp>
        <p:nvSpPr>
          <p:cNvPr id="13" name="Text 9"/>
          <p:cNvSpPr/>
          <p:nvPr/>
        </p:nvSpPr>
        <p:spPr>
          <a:xfrm>
            <a:off x="608330" y="469900"/>
            <a:ext cx="10782935" cy="43299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295C74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直接排放源明细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 rot="1800000">
            <a:off x="367916" y="1062304"/>
            <a:ext cx="1357317" cy="1357318"/>
          </a:xfrm>
          <a:custGeom>
            <a:avLst/>
            <a:gdLst/>
            <a:ahLst/>
            <a:cxnLst/>
            <a:rect l="l" t="t" r="r" b="b"/>
            <a:pathLst>
              <a:path w="1357317" h="1357318">
                <a:moveTo>
                  <a:pt x="497288" y="1333638"/>
                </a:moveTo>
                <a:cubicBezTo>
                  <a:pt x="497288" y="1333638"/>
                  <a:pt x="497288" y="1333638"/>
                  <a:pt x="860028" y="1333638"/>
                </a:cubicBezTo>
                <a:cubicBezTo>
                  <a:pt x="802893" y="1349425"/>
                  <a:pt x="741772" y="1357318"/>
                  <a:pt x="677994" y="1357318"/>
                </a:cubicBezTo>
                <a:cubicBezTo>
                  <a:pt x="615544" y="1357318"/>
                  <a:pt x="554422" y="1349425"/>
                  <a:pt x="497288" y="1333638"/>
                </a:cubicBezTo>
                <a:close/>
                <a:moveTo>
                  <a:pt x="337983" y="1265826"/>
                </a:moveTo>
                <a:lnTo>
                  <a:pt x="1018256" y="1265826"/>
                </a:lnTo>
                <a:cubicBezTo>
                  <a:pt x="990409" y="1281569"/>
                  <a:pt x="962561" y="1295998"/>
                  <a:pt x="932062" y="1307805"/>
                </a:cubicBezTo>
                <a:cubicBezTo>
                  <a:pt x="932062" y="1307805"/>
                  <a:pt x="932062" y="1307805"/>
                  <a:pt x="422852" y="1307805"/>
                </a:cubicBezTo>
                <a:cubicBezTo>
                  <a:pt x="393678" y="1295998"/>
                  <a:pt x="364505" y="1281569"/>
                  <a:pt x="337983" y="1265826"/>
                </a:cubicBezTo>
                <a:close/>
                <a:moveTo>
                  <a:pt x="242186" y="1199090"/>
                </a:moveTo>
                <a:lnTo>
                  <a:pt x="1114055" y="1199090"/>
                </a:lnTo>
                <a:cubicBezTo>
                  <a:pt x="1095476" y="1213604"/>
                  <a:pt x="1076898" y="1226799"/>
                  <a:pt x="1058319" y="1239993"/>
                </a:cubicBezTo>
                <a:cubicBezTo>
                  <a:pt x="1058319" y="1239993"/>
                  <a:pt x="1058319" y="1239993"/>
                  <a:pt x="297921" y="1239993"/>
                </a:cubicBezTo>
                <a:cubicBezTo>
                  <a:pt x="278016" y="1226799"/>
                  <a:pt x="259437" y="1213604"/>
                  <a:pt x="242186" y="1199090"/>
                </a:cubicBezTo>
                <a:close/>
                <a:moveTo>
                  <a:pt x="173297" y="1131278"/>
                </a:moveTo>
                <a:lnTo>
                  <a:pt x="1182943" y="1131278"/>
                </a:lnTo>
                <a:cubicBezTo>
                  <a:pt x="1169676" y="1146078"/>
                  <a:pt x="1156408" y="1160878"/>
                  <a:pt x="1141814" y="1174333"/>
                </a:cubicBezTo>
                <a:cubicBezTo>
                  <a:pt x="1141814" y="1174333"/>
                  <a:pt x="1141814" y="1174333"/>
                  <a:pt x="214426" y="1174333"/>
                </a:cubicBezTo>
                <a:cubicBezTo>
                  <a:pt x="199832" y="1160878"/>
                  <a:pt x="185238" y="1146078"/>
                  <a:pt x="173297" y="1131278"/>
                </a:cubicBezTo>
                <a:close/>
                <a:moveTo>
                  <a:pt x="120554" y="1065619"/>
                </a:moveTo>
                <a:lnTo>
                  <a:pt x="1236762" y="1065619"/>
                </a:lnTo>
                <a:cubicBezTo>
                  <a:pt x="1226144" y="1080132"/>
                  <a:pt x="1216853" y="1093327"/>
                  <a:pt x="1204908" y="1106521"/>
                </a:cubicBezTo>
                <a:cubicBezTo>
                  <a:pt x="1204908" y="1106521"/>
                  <a:pt x="1204908" y="1106521"/>
                  <a:pt x="151081" y="1106521"/>
                </a:cubicBezTo>
                <a:cubicBezTo>
                  <a:pt x="140463" y="1093327"/>
                  <a:pt x="129845" y="1080132"/>
                  <a:pt x="120554" y="1065619"/>
                </a:cubicBezTo>
                <a:close/>
                <a:moveTo>
                  <a:pt x="79652" y="997806"/>
                </a:moveTo>
                <a:lnTo>
                  <a:pt x="1277664" y="997806"/>
                </a:lnTo>
                <a:cubicBezTo>
                  <a:pt x="1269704" y="1012236"/>
                  <a:pt x="1261744" y="1026667"/>
                  <a:pt x="1252457" y="1039786"/>
                </a:cubicBezTo>
                <a:cubicBezTo>
                  <a:pt x="1252457" y="1039786"/>
                  <a:pt x="1252457" y="1039786"/>
                  <a:pt x="103532" y="1039786"/>
                </a:cubicBezTo>
                <a:cubicBezTo>
                  <a:pt x="95572" y="1026667"/>
                  <a:pt x="87612" y="1012236"/>
                  <a:pt x="79652" y="997806"/>
                </a:cubicBezTo>
                <a:close/>
                <a:moveTo>
                  <a:pt x="47360" y="931071"/>
                </a:moveTo>
                <a:lnTo>
                  <a:pt x="1307803" y="931071"/>
                </a:lnTo>
                <a:cubicBezTo>
                  <a:pt x="1302496" y="944265"/>
                  <a:pt x="1295862" y="958779"/>
                  <a:pt x="1289228" y="971973"/>
                </a:cubicBezTo>
                <a:cubicBezTo>
                  <a:pt x="1289228" y="971973"/>
                  <a:pt x="1289228" y="971973"/>
                  <a:pt x="65935" y="971973"/>
                </a:cubicBezTo>
                <a:cubicBezTo>
                  <a:pt x="59301" y="958779"/>
                  <a:pt x="53994" y="944265"/>
                  <a:pt x="47360" y="931071"/>
                </a:cubicBezTo>
                <a:close/>
                <a:moveTo>
                  <a:pt x="24756" y="863259"/>
                </a:moveTo>
                <a:lnTo>
                  <a:pt x="1331484" y="863259"/>
                </a:lnTo>
                <a:cubicBezTo>
                  <a:pt x="1327504" y="878059"/>
                  <a:pt x="1322197" y="892859"/>
                  <a:pt x="1316891" y="906314"/>
                </a:cubicBezTo>
                <a:cubicBezTo>
                  <a:pt x="1316891" y="906314"/>
                  <a:pt x="1316891" y="906314"/>
                  <a:pt x="38023" y="906314"/>
                </a:cubicBezTo>
                <a:cubicBezTo>
                  <a:pt x="32716" y="892859"/>
                  <a:pt x="28737" y="878059"/>
                  <a:pt x="24756" y="863259"/>
                </a:cubicBezTo>
                <a:close/>
                <a:moveTo>
                  <a:pt x="8610" y="797599"/>
                </a:moveTo>
                <a:lnTo>
                  <a:pt x="1346553" y="797599"/>
                </a:lnTo>
                <a:cubicBezTo>
                  <a:pt x="1343898" y="810793"/>
                  <a:pt x="1341243" y="825307"/>
                  <a:pt x="1338588" y="838502"/>
                </a:cubicBezTo>
                <a:cubicBezTo>
                  <a:pt x="1338588" y="838502"/>
                  <a:pt x="1338588" y="838502"/>
                  <a:pt x="17901" y="838502"/>
                </a:cubicBezTo>
                <a:cubicBezTo>
                  <a:pt x="15247" y="825307"/>
                  <a:pt x="11265" y="810793"/>
                  <a:pt x="8610" y="797599"/>
                </a:cubicBezTo>
                <a:close/>
                <a:moveTo>
                  <a:pt x="1076" y="729788"/>
                </a:moveTo>
                <a:lnTo>
                  <a:pt x="1356240" y="729788"/>
                </a:lnTo>
                <a:cubicBezTo>
                  <a:pt x="1354913" y="744218"/>
                  <a:pt x="1353586" y="758648"/>
                  <a:pt x="1350931" y="771767"/>
                </a:cubicBezTo>
                <a:cubicBezTo>
                  <a:pt x="1350931" y="771767"/>
                  <a:pt x="1350931" y="771767"/>
                  <a:pt x="6385" y="771767"/>
                </a:cubicBezTo>
                <a:cubicBezTo>
                  <a:pt x="3731" y="758648"/>
                  <a:pt x="2404" y="744218"/>
                  <a:pt x="1076" y="729788"/>
                </a:cubicBezTo>
                <a:close/>
                <a:moveTo>
                  <a:pt x="0" y="663052"/>
                </a:moveTo>
                <a:cubicBezTo>
                  <a:pt x="0" y="663052"/>
                  <a:pt x="0" y="663052"/>
                  <a:pt x="1357317" y="663052"/>
                </a:cubicBezTo>
                <a:cubicBezTo>
                  <a:pt x="1357317" y="668434"/>
                  <a:pt x="1357317" y="672470"/>
                  <a:pt x="1357317" y="677852"/>
                </a:cubicBezTo>
                <a:cubicBezTo>
                  <a:pt x="1357317" y="687271"/>
                  <a:pt x="1357317" y="696689"/>
                  <a:pt x="1357317" y="706107"/>
                </a:cubicBezTo>
                <a:cubicBezTo>
                  <a:pt x="1357317" y="706107"/>
                  <a:pt x="1357317" y="706107"/>
                  <a:pt x="0" y="706107"/>
                </a:cubicBezTo>
                <a:cubicBezTo>
                  <a:pt x="0" y="696689"/>
                  <a:pt x="0" y="687271"/>
                  <a:pt x="0" y="677852"/>
                </a:cubicBezTo>
                <a:cubicBezTo>
                  <a:pt x="0" y="672470"/>
                  <a:pt x="0" y="668434"/>
                  <a:pt x="0" y="663052"/>
                </a:cubicBezTo>
                <a:close/>
                <a:moveTo>
                  <a:pt x="3731" y="595240"/>
                </a:moveTo>
                <a:lnTo>
                  <a:pt x="1352258" y="595240"/>
                </a:lnTo>
                <a:cubicBezTo>
                  <a:pt x="1354913" y="610040"/>
                  <a:pt x="1354913" y="623495"/>
                  <a:pt x="1356240" y="638295"/>
                </a:cubicBezTo>
                <a:cubicBezTo>
                  <a:pt x="1356240" y="638295"/>
                  <a:pt x="1356240" y="638295"/>
                  <a:pt x="1076" y="638295"/>
                </a:cubicBezTo>
                <a:cubicBezTo>
                  <a:pt x="1076" y="623495"/>
                  <a:pt x="2404" y="610040"/>
                  <a:pt x="3731" y="595240"/>
                </a:cubicBezTo>
                <a:close/>
                <a:moveTo>
                  <a:pt x="15494" y="529581"/>
                </a:moveTo>
                <a:lnTo>
                  <a:pt x="1340746" y="529581"/>
                </a:lnTo>
                <a:cubicBezTo>
                  <a:pt x="1343400" y="542699"/>
                  <a:pt x="1346053" y="557129"/>
                  <a:pt x="1348706" y="571560"/>
                </a:cubicBezTo>
                <a:cubicBezTo>
                  <a:pt x="1348706" y="571560"/>
                  <a:pt x="1348706" y="571560"/>
                  <a:pt x="7534" y="571560"/>
                </a:cubicBezTo>
                <a:cubicBezTo>
                  <a:pt x="10187" y="557129"/>
                  <a:pt x="12841" y="542699"/>
                  <a:pt x="15494" y="529581"/>
                </a:cubicBezTo>
                <a:close/>
                <a:moveTo>
                  <a:pt x="34544" y="461768"/>
                </a:moveTo>
                <a:lnTo>
                  <a:pt x="1322772" y="461768"/>
                </a:lnTo>
                <a:cubicBezTo>
                  <a:pt x="1326753" y="476198"/>
                  <a:pt x="1330733" y="489317"/>
                  <a:pt x="1334713" y="503747"/>
                </a:cubicBezTo>
                <a:cubicBezTo>
                  <a:pt x="1334713" y="503747"/>
                  <a:pt x="1334713" y="503747"/>
                  <a:pt x="22604" y="503747"/>
                </a:cubicBezTo>
                <a:cubicBezTo>
                  <a:pt x="25257" y="489317"/>
                  <a:pt x="30564" y="476198"/>
                  <a:pt x="34544" y="461768"/>
                </a:cubicBezTo>
                <a:close/>
                <a:moveTo>
                  <a:pt x="60308" y="395033"/>
                </a:moveTo>
                <a:lnTo>
                  <a:pt x="1294604" y="395033"/>
                </a:lnTo>
                <a:cubicBezTo>
                  <a:pt x="1301240" y="408487"/>
                  <a:pt x="1307876" y="423288"/>
                  <a:pt x="1313185" y="438088"/>
                </a:cubicBezTo>
                <a:cubicBezTo>
                  <a:pt x="1313185" y="438088"/>
                  <a:pt x="1313185" y="438088"/>
                  <a:pt x="43055" y="438088"/>
                </a:cubicBezTo>
                <a:cubicBezTo>
                  <a:pt x="48364" y="423288"/>
                  <a:pt x="53672" y="408487"/>
                  <a:pt x="60308" y="395033"/>
                </a:cubicBezTo>
                <a:close/>
                <a:moveTo>
                  <a:pt x="97072" y="327221"/>
                </a:moveTo>
                <a:lnTo>
                  <a:pt x="1260494" y="327221"/>
                </a:lnTo>
                <a:cubicBezTo>
                  <a:pt x="1268454" y="342021"/>
                  <a:pt x="1276413" y="355476"/>
                  <a:pt x="1283046" y="370276"/>
                </a:cubicBezTo>
                <a:cubicBezTo>
                  <a:pt x="1283046" y="370276"/>
                  <a:pt x="1283046" y="370276"/>
                  <a:pt x="73193" y="370276"/>
                </a:cubicBezTo>
                <a:cubicBezTo>
                  <a:pt x="81153" y="355476"/>
                  <a:pt x="89112" y="342021"/>
                  <a:pt x="97072" y="327221"/>
                </a:cubicBezTo>
                <a:close/>
                <a:moveTo>
                  <a:pt x="143523" y="261561"/>
                </a:moveTo>
                <a:lnTo>
                  <a:pt x="1213793" y="261561"/>
                </a:lnTo>
                <a:cubicBezTo>
                  <a:pt x="1224403" y="274680"/>
                  <a:pt x="1235013" y="289110"/>
                  <a:pt x="1244297" y="303540"/>
                </a:cubicBezTo>
                <a:cubicBezTo>
                  <a:pt x="1244297" y="303540"/>
                  <a:pt x="1244297" y="303540"/>
                  <a:pt x="113020" y="303540"/>
                </a:cubicBezTo>
                <a:cubicBezTo>
                  <a:pt x="122303" y="289110"/>
                  <a:pt x="132913" y="274680"/>
                  <a:pt x="143523" y="261561"/>
                </a:cubicBezTo>
                <a:close/>
                <a:moveTo>
                  <a:pt x="202347" y="194825"/>
                </a:moveTo>
                <a:cubicBezTo>
                  <a:pt x="202347" y="194825"/>
                  <a:pt x="202347" y="194825"/>
                  <a:pt x="1153893" y="194825"/>
                </a:cubicBezTo>
                <a:cubicBezTo>
                  <a:pt x="1167165" y="208019"/>
                  <a:pt x="1180436" y="221214"/>
                  <a:pt x="1193707" y="235728"/>
                </a:cubicBezTo>
                <a:cubicBezTo>
                  <a:pt x="1193707" y="235728"/>
                  <a:pt x="1193707" y="235728"/>
                  <a:pt x="162533" y="235728"/>
                </a:cubicBezTo>
                <a:cubicBezTo>
                  <a:pt x="174478" y="221214"/>
                  <a:pt x="187749" y="208019"/>
                  <a:pt x="202347" y="194825"/>
                </a:cubicBezTo>
                <a:close/>
                <a:moveTo>
                  <a:pt x="281045" y="127014"/>
                </a:moveTo>
                <a:lnTo>
                  <a:pt x="1074944" y="127014"/>
                </a:lnTo>
                <a:cubicBezTo>
                  <a:pt x="1093530" y="140469"/>
                  <a:pt x="1110789" y="155269"/>
                  <a:pt x="1128047" y="170069"/>
                </a:cubicBezTo>
                <a:cubicBezTo>
                  <a:pt x="1128047" y="170069"/>
                  <a:pt x="1128047" y="170069"/>
                  <a:pt x="229269" y="170069"/>
                </a:cubicBezTo>
                <a:cubicBezTo>
                  <a:pt x="245200" y="155269"/>
                  <a:pt x="263786" y="140469"/>
                  <a:pt x="281045" y="127014"/>
                </a:cubicBezTo>
                <a:close/>
                <a:moveTo>
                  <a:pt x="396878" y="61354"/>
                </a:moveTo>
                <a:lnTo>
                  <a:pt x="959362" y="61354"/>
                </a:lnTo>
                <a:cubicBezTo>
                  <a:pt x="987220" y="73229"/>
                  <a:pt x="1012426" y="86423"/>
                  <a:pt x="1037631" y="102257"/>
                </a:cubicBezTo>
                <a:cubicBezTo>
                  <a:pt x="1037631" y="102257"/>
                  <a:pt x="1037631" y="102257"/>
                  <a:pt x="318608" y="102257"/>
                </a:cubicBezTo>
                <a:cubicBezTo>
                  <a:pt x="343814" y="86423"/>
                  <a:pt x="370346" y="73229"/>
                  <a:pt x="396878" y="61354"/>
                </a:cubicBezTo>
                <a:close/>
                <a:moveTo>
                  <a:pt x="677581" y="0"/>
                </a:moveTo>
                <a:cubicBezTo>
                  <a:pt x="754578" y="0"/>
                  <a:pt x="827593" y="11841"/>
                  <a:pt x="896625" y="35521"/>
                </a:cubicBezTo>
                <a:cubicBezTo>
                  <a:pt x="896625" y="35521"/>
                  <a:pt x="896625" y="35521"/>
                  <a:pt x="458538" y="35521"/>
                </a:cubicBezTo>
                <a:cubicBezTo>
                  <a:pt x="527570" y="11841"/>
                  <a:pt x="601912" y="0"/>
                  <a:pt x="677581" y="0"/>
                </a:cubicBezTo>
                <a:close/>
              </a:path>
            </a:pathLst>
          </a:custGeom>
          <a:gradFill flip="none" rotWithShape="1">
            <a:gsLst>
              <a:gs pos="0">
                <a:srgbClr val="6DAECC">
                  <a:alpha val="34000"/>
                </a:srgbClr>
              </a:gs>
              <a:gs pos="76000">
                <a:srgbClr val="6DAECC">
                  <a:alpha val="3000"/>
                </a:srgbClr>
              </a:gs>
              <a:gs pos="100000">
                <a:srgbClr val="6DAECC">
                  <a:alpha val="3000"/>
                </a:srgbClr>
              </a:gs>
            </a:gsLst>
            <a:lin ang="0" scaled="1"/>
          </a:gradFill>
        </p:spPr>
      </p:sp>
      <p:sp>
        <p:nvSpPr>
          <p:cNvPr id="3" name="Text 1"/>
          <p:cNvSpPr/>
          <p:nvPr/>
        </p:nvSpPr>
        <p:spPr>
          <a:xfrm rot="1800000">
            <a:off x="367916" y="1062304"/>
            <a:ext cx="1357317" cy="1357318"/>
          </a:xfrm>
          <a:prstGeom prst="rect">
            <a:avLst/>
          </a:prstGeom>
          <a:noFill/>
        </p:spPr>
        <p:txBody>
          <a:bodyPr wrap="square" lIns="45720" tIns="91440" rIns="91440" bIns="45720" rtlCol="0" anchor="t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593715" y="0"/>
            <a:ext cx="6598285" cy="6853555"/>
          </a:xfrm>
          <a:custGeom>
            <a:avLst/>
            <a:gdLst/>
            <a:ahLst/>
            <a:cxnLst/>
            <a:rect l="l" t="t" r="r" b="b"/>
            <a:pathLst>
              <a:path w="6598285" h="6853555">
                <a:moveTo>
                  <a:pt x="1058425" y="0"/>
                </a:moveTo>
                <a:lnTo>
                  <a:pt x="6598285" y="0"/>
                </a:lnTo>
                <a:lnTo>
                  <a:pt x="6598285" y="6853555"/>
                </a:lnTo>
                <a:lnTo>
                  <a:pt x="1136835" y="6853555"/>
                </a:lnTo>
                <a:lnTo>
                  <a:pt x="1008283" y="6678901"/>
                </a:lnTo>
                <a:cubicBezTo>
                  <a:pt x="378388" y="5780658"/>
                  <a:pt x="0" y="4629089"/>
                  <a:pt x="0" y="3373514"/>
                </a:cubicBezTo>
                <a:cubicBezTo>
                  <a:pt x="0" y="2117938"/>
                  <a:pt x="378387" y="966368"/>
                  <a:pt x="1008281" y="68125"/>
                </a:cubicBezTo>
                <a:close/>
              </a:path>
            </a:pathLst>
          </a:custGeom>
          <a:solidFill>
            <a:srgbClr val="6DAECC"/>
          </a:solidFill>
        </p:spPr>
      </p:sp>
      <p:sp>
        <p:nvSpPr>
          <p:cNvPr id="5" name="Text 3"/>
          <p:cNvSpPr/>
          <p:nvPr/>
        </p:nvSpPr>
        <p:spPr>
          <a:xfrm>
            <a:off x="5593715" y="0"/>
            <a:ext cx="6598285" cy="685355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32155" y="1543050"/>
            <a:ext cx="10728325" cy="441007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19050">
            <a:solidFill>
              <a:srgbClr val="D9D9D9"/>
            </a:solidFill>
            <a:prstDash val="solid"/>
          </a:ln>
          <a:effectLst>
            <a:outerShdw blurRad="266700" dist="76200" dir="2700000" algn="bl" rotWithShape="0">
              <a:srgbClr val="017ED5">
                <a:alpha val="4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732155" y="1543050"/>
            <a:ext cx="10728325" cy="441007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1043305" y="4949190"/>
            <a:ext cx="631190" cy="626745"/>
          </a:xfrm>
          <a:prstGeom prst="ellipse">
            <a:avLst/>
          </a:prstGeom>
          <a:solidFill>
            <a:srgbClr val="017ED5">
              <a:alpha val="5098"/>
            </a:srgbClr>
          </a:solidFill>
        </p:spPr>
      </p:sp>
      <p:sp>
        <p:nvSpPr>
          <p:cNvPr id="9" name="Text 7"/>
          <p:cNvSpPr/>
          <p:nvPr/>
        </p:nvSpPr>
        <p:spPr>
          <a:xfrm>
            <a:off x="1043305" y="4949190"/>
            <a:ext cx="631190" cy="62674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123897" y="5029214"/>
            <a:ext cx="470007" cy="466697"/>
          </a:xfrm>
          <a:prstGeom prst="ellipse">
            <a:avLst/>
          </a:prstGeom>
          <a:solidFill>
            <a:srgbClr val="6DAECC">
              <a:alpha val="18039"/>
            </a:srgbClr>
          </a:solidFill>
        </p:spPr>
      </p:sp>
      <p:sp>
        <p:nvSpPr>
          <p:cNvPr id="11" name="Text 9"/>
          <p:cNvSpPr/>
          <p:nvPr/>
        </p:nvSpPr>
        <p:spPr>
          <a:xfrm>
            <a:off x="1123897" y="5029214"/>
            <a:ext cx="470007" cy="466697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1198996" y="5103784"/>
            <a:ext cx="319808" cy="317556"/>
          </a:xfrm>
          <a:prstGeom prst="ellipse">
            <a:avLst/>
          </a:prstGeom>
          <a:solidFill>
            <a:srgbClr val="FFFFFF"/>
          </a:solidFill>
          <a:effectLst>
            <a:outerShdw blurRad="63500" dist="63500" dir="2700000" algn="bl" rotWithShape="0">
              <a:srgbClr val="017ED5">
                <a:alpha val="4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1198996" y="5103784"/>
            <a:ext cx="319808" cy="317556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 flipH="1">
            <a:off x="1852930" y="502920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15" name="Text 13"/>
          <p:cNvSpPr/>
          <p:nvPr/>
        </p:nvSpPr>
        <p:spPr>
          <a:xfrm>
            <a:off x="1852930" y="502920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 flipH="1">
            <a:off x="2050522" y="502920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17" name="Text 15"/>
          <p:cNvSpPr/>
          <p:nvPr/>
        </p:nvSpPr>
        <p:spPr>
          <a:xfrm>
            <a:off x="2050522" y="502920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 flipH="1">
            <a:off x="2248114" y="502920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19" name="Text 17"/>
          <p:cNvSpPr/>
          <p:nvPr/>
        </p:nvSpPr>
        <p:spPr>
          <a:xfrm>
            <a:off x="2248114" y="502920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 flipH="1">
            <a:off x="2445706" y="502920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21" name="Text 19"/>
          <p:cNvSpPr/>
          <p:nvPr/>
        </p:nvSpPr>
        <p:spPr>
          <a:xfrm>
            <a:off x="2445706" y="502920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 flipH="1">
            <a:off x="2643298" y="502920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23" name="Text 21"/>
          <p:cNvSpPr/>
          <p:nvPr/>
        </p:nvSpPr>
        <p:spPr>
          <a:xfrm>
            <a:off x="2643298" y="502920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 flipH="1">
            <a:off x="2840890" y="502920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25" name="Text 23"/>
          <p:cNvSpPr/>
          <p:nvPr/>
        </p:nvSpPr>
        <p:spPr>
          <a:xfrm>
            <a:off x="2840890" y="502920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 flipH="1">
            <a:off x="3038482" y="502920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27" name="Text 25"/>
          <p:cNvSpPr/>
          <p:nvPr/>
        </p:nvSpPr>
        <p:spPr>
          <a:xfrm>
            <a:off x="3038482" y="502920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 flipH="1">
            <a:off x="3236071" y="502920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29" name="Text 27"/>
          <p:cNvSpPr/>
          <p:nvPr/>
        </p:nvSpPr>
        <p:spPr>
          <a:xfrm>
            <a:off x="3236071" y="502920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1512570" y="1911985"/>
            <a:ext cx="3122930" cy="281305"/>
          </a:xfrm>
          <a:prstGeom prst="rect">
            <a:avLst/>
          </a:prstGeom>
          <a:noFill/>
        </p:spPr>
        <p:txBody>
          <a:bodyPr wrap="square" lIns="0" tIns="0" rIns="0" bIns="35941" rtlCol="0" anchor="b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33333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外购电力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1515110" y="2399665"/>
            <a:ext cx="2301875" cy="258381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外购电力排放量为14,915.10吨CO₂e，占间接排放的10.79%，是重要的间接排放类别。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 flipH="1">
            <a:off x="5085080" y="500253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33" name="Text 31"/>
          <p:cNvSpPr/>
          <p:nvPr/>
        </p:nvSpPr>
        <p:spPr>
          <a:xfrm>
            <a:off x="5085080" y="500253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 flipH="1">
            <a:off x="5282672" y="500253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35" name="Text 33"/>
          <p:cNvSpPr/>
          <p:nvPr/>
        </p:nvSpPr>
        <p:spPr>
          <a:xfrm>
            <a:off x="5282672" y="500253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 flipH="1">
            <a:off x="5480264" y="500253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37" name="Text 35"/>
          <p:cNvSpPr/>
          <p:nvPr/>
        </p:nvSpPr>
        <p:spPr>
          <a:xfrm>
            <a:off x="5480264" y="500253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 flipH="1">
            <a:off x="5677856" y="500253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39" name="Text 37"/>
          <p:cNvSpPr/>
          <p:nvPr/>
        </p:nvSpPr>
        <p:spPr>
          <a:xfrm>
            <a:off x="5677856" y="500253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 flipH="1">
            <a:off x="5875448" y="500253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41" name="Text 39"/>
          <p:cNvSpPr/>
          <p:nvPr/>
        </p:nvSpPr>
        <p:spPr>
          <a:xfrm>
            <a:off x="5875448" y="500253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 flipH="1">
            <a:off x="6073040" y="500253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43" name="Text 41"/>
          <p:cNvSpPr/>
          <p:nvPr/>
        </p:nvSpPr>
        <p:spPr>
          <a:xfrm>
            <a:off x="6073040" y="500253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 flipH="1">
            <a:off x="6270632" y="500253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45" name="Text 43"/>
          <p:cNvSpPr/>
          <p:nvPr/>
        </p:nvSpPr>
        <p:spPr>
          <a:xfrm>
            <a:off x="6270632" y="500253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 flipH="1">
            <a:off x="6468221" y="500253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47" name="Text 45"/>
          <p:cNvSpPr/>
          <p:nvPr/>
        </p:nvSpPr>
        <p:spPr>
          <a:xfrm>
            <a:off x="6468221" y="500253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4693920" y="1885315"/>
            <a:ext cx="3122930" cy="281305"/>
          </a:xfrm>
          <a:prstGeom prst="rect">
            <a:avLst/>
          </a:prstGeom>
          <a:noFill/>
        </p:spPr>
        <p:txBody>
          <a:bodyPr wrap="square" lIns="0" tIns="0" rIns="0" bIns="35941" rtlCol="0" anchor="b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33333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运输环节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4747260" y="2372995"/>
            <a:ext cx="2301875" cy="258381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运输环节排放量为10,479.39吨CO₂e，包括成品陆地运输和海洋运输，是间接排放的重要组成部分。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 flipH="1">
            <a:off x="8402320" y="496316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51" name="Text 49"/>
          <p:cNvSpPr/>
          <p:nvPr/>
        </p:nvSpPr>
        <p:spPr>
          <a:xfrm>
            <a:off x="8402320" y="496316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 flipH="1">
            <a:off x="8599912" y="496316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53" name="Text 51"/>
          <p:cNvSpPr/>
          <p:nvPr/>
        </p:nvSpPr>
        <p:spPr>
          <a:xfrm>
            <a:off x="8599912" y="496316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 flipH="1">
            <a:off x="8797504" y="496316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55" name="Text 53"/>
          <p:cNvSpPr/>
          <p:nvPr/>
        </p:nvSpPr>
        <p:spPr>
          <a:xfrm>
            <a:off x="8797504" y="496316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 flipH="1">
            <a:off x="8995096" y="496316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57" name="Text 55"/>
          <p:cNvSpPr/>
          <p:nvPr/>
        </p:nvSpPr>
        <p:spPr>
          <a:xfrm>
            <a:off x="8995096" y="496316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 flipH="1">
            <a:off x="9192688" y="496316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59" name="Text 57"/>
          <p:cNvSpPr/>
          <p:nvPr/>
        </p:nvSpPr>
        <p:spPr>
          <a:xfrm>
            <a:off x="9192688" y="496316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 flipH="1">
            <a:off x="9390280" y="496316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61" name="Text 59"/>
          <p:cNvSpPr/>
          <p:nvPr/>
        </p:nvSpPr>
        <p:spPr>
          <a:xfrm>
            <a:off x="9390280" y="496316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 flipH="1">
            <a:off x="9587872" y="496316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63" name="Text 61"/>
          <p:cNvSpPr/>
          <p:nvPr/>
        </p:nvSpPr>
        <p:spPr>
          <a:xfrm>
            <a:off x="9587872" y="496316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 flipH="1">
            <a:off x="9785461" y="4963160"/>
            <a:ext cx="185309" cy="280670"/>
          </a:xfrm>
          <a:custGeom>
            <a:avLst/>
            <a:gdLst/>
            <a:ahLst/>
            <a:cxnLst/>
            <a:rect l="l" t="t" r="r" b="b"/>
            <a:pathLst>
              <a:path w="185309" h="280670">
                <a:moveTo>
                  <a:pt x="151177" y="212934"/>
                </a:moveTo>
                <a:cubicBezTo>
                  <a:pt x="170027" y="212934"/>
                  <a:pt x="185309" y="228097"/>
                  <a:pt x="185309" y="246802"/>
                </a:cubicBezTo>
                <a:cubicBezTo>
                  <a:pt x="185309" y="265507"/>
                  <a:pt x="170027" y="280670"/>
                  <a:pt x="151177" y="280670"/>
                </a:cubicBezTo>
                <a:cubicBezTo>
                  <a:pt x="132327" y="280670"/>
                  <a:pt x="117045" y="265507"/>
                  <a:pt x="117045" y="246802"/>
                </a:cubicBezTo>
                <a:cubicBezTo>
                  <a:pt x="117045" y="228097"/>
                  <a:pt x="132327" y="212934"/>
                  <a:pt x="151177" y="212934"/>
                </a:cubicBezTo>
                <a:close/>
                <a:moveTo>
                  <a:pt x="92621" y="159692"/>
                </a:moveTo>
                <a:cubicBezTo>
                  <a:pt x="111481" y="159692"/>
                  <a:pt x="126769" y="174855"/>
                  <a:pt x="126769" y="193560"/>
                </a:cubicBezTo>
                <a:cubicBezTo>
                  <a:pt x="126769" y="212265"/>
                  <a:pt x="111481" y="227428"/>
                  <a:pt x="92621" y="227428"/>
                </a:cubicBezTo>
                <a:cubicBezTo>
                  <a:pt x="73762" y="227428"/>
                  <a:pt x="58473" y="212265"/>
                  <a:pt x="58473" y="193560"/>
                </a:cubicBezTo>
                <a:cubicBezTo>
                  <a:pt x="58473" y="174855"/>
                  <a:pt x="73762" y="159692"/>
                  <a:pt x="92621" y="159692"/>
                </a:cubicBezTo>
                <a:close/>
                <a:moveTo>
                  <a:pt x="34132" y="106451"/>
                </a:moveTo>
                <a:cubicBezTo>
                  <a:pt x="52982" y="106451"/>
                  <a:pt x="68263" y="121614"/>
                  <a:pt x="68263" y="140319"/>
                </a:cubicBezTo>
                <a:cubicBezTo>
                  <a:pt x="68263" y="159023"/>
                  <a:pt x="52982" y="174186"/>
                  <a:pt x="34132" y="174186"/>
                </a:cubicBezTo>
                <a:cubicBezTo>
                  <a:pt x="15281" y="174186"/>
                  <a:pt x="0" y="159023"/>
                  <a:pt x="0" y="140319"/>
                </a:cubicBezTo>
                <a:cubicBezTo>
                  <a:pt x="0" y="121614"/>
                  <a:pt x="15281" y="106451"/>
                  <a:pt x="34132" y="106451"/>
                </a:cubicBezTo>
                <a:close/>
                <a:moveTo>
                  <a:pt x="92621" y="53242"/>
                </a:moveTo>
                <a:cubicBezTo>
                  <a:pt x="111481" y="53242"/>
                  <a:pt x="126769" y="68412"/>
                  <a:pt x="126769" y="87126"/>
                </a:cubicBezTo>
                <a:cubicBezTo>
                  <a:pt x="126769" y="105839"/>
                  <a:pt x="111481" y="121010"/>
                  <a:pt x="92621" y="121010"/>
                </a:cubicBezTo>
                <a:cubicBezTo>
                  <a:pt x="73762" y="121010"/>
                  <a:pt x="58473" y="105839"/>
                  <a:pt x="58473" y="87126"/>
                </a:cubicBezTo>
                <a:cubicBezTo>
                  <a:pt x="58473" y="68412"/>
                  <a:pt x="73762" y="53242"/>
                  <a:pt x="92621" y="53242"/>
                </a:cubicBezTo>
                <a:close/>
                <a:moveTo>
                  <a:pt x="151177" y="0"/>
                </a:moveTo>
                <a:cubicBezTo>
                  <a:pt x="170027" y="0"/>
                  <a:pt x="185309" y="15171"/>
                  <a:pt x="185309" y="33884"/>
                </a:cubicBezTo>
                <a:cubicBezTo>
                  <a:pt x="185309" y="52598"/>
                  <a:pt x="170027" y="67768"/>
                  <a:pt x="151177" y="67768"/>
                </a:cubicBezTo>
                <a:cubicBezTo>
                  <a:pt x="132327" y="67768"/>
                  <a:pt x="117045" y="52598"/>
                  <a:pt x="117045" y="33884"/>
                </a:cubicBezTo>
                <a:cubicBezTo>
                  <a:pt x="117045" y="15171"/>
                  <a:pt x="132327" y="0"/>
                  <a:pt x="151177" y="0"/>
                </a:cubicBezTo>
                <a:close/>
              </a:path>
            </a:pathLst>
          </a:custGeom>
          <a:gradFill flip="none" rotWithShape="1">
            <a:gsLst>
              <a:gs pos="0">
                <a:srgbClr val="3D8AAE"/>
              </a:gs>
              <a:gs pos="100000">
                <a:srgbClr val="255A79"/>
              </a:gs>
            </a:gsLst>
            <a:lin ang="0" scaled="1"/>
          </a:gradFill>
        </p:spPr>
      </p:sp>
      <p:sp>
        <p:nvSpPr>
          <p:cNvPr id="65" name="Text 63"/>
          <p:cNvSpPr/>
          <p:nvPr/>
        </p:nvSpPr>
        <p:spPr>
          <a:xfrm>
            <a:off x="9785461" y="4963160"/>
            <a:ext cx="185309" cy="28067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8061960" y="1845945"/>
            <a:ext cx="3122930" cy="281305"/>
          </a:xfrm>
          <a:prstGeom prst="rect">
            <a:avLst/>
          </a:prstGeom>
          <a:noFill/>
        </p:spPr>
        <p:txBody>
          <a:bodyPr wrap="square" lIns="0" tIns="0" rIns="0" bIns="35941" rtlCol="0" anchor="b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333333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采购货物/服务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8064500" y="2333625"/>
            <a:ext cx="2301875" cy="258381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sz="1400" dirty="0">
                <a:solidFill>
                  <a:srgbClr val="2B2F3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采购货物/服务排放量为112,523.90吨CO₂e，占间接排放的81.58%，其中原材料上游生产是主要排放源。</a:t>
            </a:r>
            <a:endParaRPr lang="en-US" sz="1600" dirty="0"/>
          </a:p>
        </p:txBody>
      </p:sp>
      <p:sp>
        <p:nvSpPr>
          <p:cNvPr id="68" name="Shape 66"/>
          <p:cNvSpPr/>
          <p:nvPr/>
        </p:nvSpPr>
        <p:spPr>
          <a:xfrm>
            <a:off x="422910" y="6374130"/>
            <a:ext cx="215900" cy="215900"/>
          </a:xfrm>
          <a:prstGeom prst="roundRect">
            <a:avLst>
              <a:gd name="adj" fmla="val 50000"/>
            </a:avLst>
          </a:prstGeom>
          <a:solidFill>
            <a:srgbClr val="6DAECC"/>
          </a:solidFill>
        </p:spPr>
      </p:sp>
      <p:sp>
        <p:nvSpPr>
          <p:cNvPr id="69" name="Text 67"/>
          <p:cNvSpPr/>
          <p:nvPr/>
        </p:nvSpPr>
        <p:spPr>
          <a:xfrm>
            <a:off x="422910" y="6374130"/>
            <a:ext cx="215900" cy="2159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0" name="Shape 68"/>
          <p:cNvSpPr/>
          <p:nvPr/>
        </p:nvSpPr>
        <p:spPr>
          <a:xfrm>
            <a:off x="549910" y="6374130"/>
            <a:ext cx="215900" cy="215900"/>
          </a:xfrm>
          <a:prstGeom prst="roundRect">
            <a:avLst>
              <a:gd name="adj" fmla="val 50000"/>
            </a:avLst>
          </a:prstGeom>
          <a:solidFill>
            <a:srgbClr val="000000">
              <a:alpha val="0"/>
            </a:srgbClr>
          </a:solidFill>
          <a:ln w="19050">
            <a:solidFill>
              <a:srgbClr val="6DAECC"/>
            </a:solidFill>
            <a:prstDash val="solid"/>
          </a:ln>
        </p:spPr>
      </p:sp>
      <p:sp>
        <p:nvSpPr>
          <p:cNvPr id="71" name="Text 69"/>
          <p:cNvSpPr/>
          <p:nvPr/>
        </p:nvSpPr>
        <p:spPr>
          <a:xfrm>
            <a:off x="549910" y="6374130"/>
            <a:ext cx="215900" cy="215900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2" name="Shape 70"/>
          <p:cNvSpPr/>
          <p:nvPr/>
        </p:nvSpPr>
        <p:spPr>
          <a:xfrm>
            <a:off x="4180840" y="4848225"/>
            <a:ext cx="631190" cy="626745"/>
          </a:xfrm>
          <a:prstGeom prst="ellipse">
            <a:avLst/>
          </a:prstGeom>
          <a:solidFill>
            <a:srgbClr val="017ED5">
              <a:alpha val="5098"/>
            </a:srgbClr>
          </a:solidFill>
        </p:spPr>
      </p:sp>
      <p:sp>
        <p:nvSpPr>
          <p:cNvPr id="73" name="Text 71"/>
          <p:cNvSpPr/>
          <p:nvPr/>
        </p:nvSpPr>
        <p:spPr>
          <a:xfrm>
            <a:off x="4180840" y="4848225"/>
            <a:ext cx="631190" cy="62674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4" name="Shape 72"/>
          <p:cNvSpPr/>
          <p:nvPr/>
        </p:nvSpPr>
        <p:spPr>
          <a:xfrm>
            <a:off x="4261432" y="4928249"/>
            <a:ext cx="470007" cy="466697"/>
          </a:xfrm>
          <a:prstGeom prst="ellipse">
            <a:avLst/>
          </a:prstGeom>
          <a:solidFill>
            <a:srgbClr val="6DAECC">
              <a:alpha val="18039"/>
            </a:srgbClr>
          </a:solidFill>
        </p:spPr>
      </p:sp>
      <p:sp>
        <p:nvSpPr>
          <p:cNvPr id="75" name="Text 73"/>
          <p:cNvSpPr/>
          <p:nvPr/>
        </p:nvSpPr>
        <p:spPr>
          <a:xfrm>
            <a:off x="4261432" y="4928249"/>
            <a:ext cx="470007" cy="466697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6" name="Shape 74"/>
          <p:cNvSpPr/>
          <p:nvPr/>
        </p:nvSpPr>
        <p:spPr>
          <a:xfrm>
            <a:off x="4336531" y="5002819"/>
            <a:ext cx="319808" cy="317556"/>
          </a:xfrm>
          <a:prstGeom prst="ellipse">
            <a:avLst/>
          </a:prstGeom>
          <a:solidFill>
            <a:srgbClr val="FFFFFF"/>
          </a:solidFill>
          <a:effectLst>
            <a:outerShdw blurRad="63500" dist="63500" dir="2700000" algn="bl" rotWithShape="0">
              <a:srgbClr val="017ED5">
                <a:alpha val="40000"/>
              </a:srgbClr>
            </a:outerShdw>
          </a:effectLst>
        </p:spPr>
      </p:sp>
      <p:sp>
        <p:nvSpPr>
          <p:cNvPr id="77" name="Text 75"/>
          <p:cNvSpPr/>
          <p:nvPr/>
        </p:nvSpPr>
        <p:spPr>
          <a:xfrm>
            <a:off x="4336531" y="5002819"/>
            <a:ext cx="319808" cy="317556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8" name="Shape 76"/>
          <p:cNvSpPr/>
          <p:nvPr/>
        </p:nvSpPr>
        <p:spPr>
          <a:xfrm>
            <a:off x="7498080" y="4838065"/>
            <a:ext cx="631190" cy="626745"/>
          </a:xfrm>
          <a:prstGeom prst="ellipse">
            <a:avLst/>
          </a:prstGeom>
          <a:solidFill>
            <a:srgbClr val="017ED5">
              <a:alpha val="5098"/>
            </a:srgbClr>
          </a:solidFill>
        </p:spPr>
      </p:sp>
      <p:sp>
        <p:nvSpPr>
          <p:cNvPr id="79" name="Text 77"/>
          <p:cNvSpPr/>
          <p:nvPr/>
        </p:nvSpPr>
        <p:spPr>
          <a:xfrm>
            <a:off x="7498080" y="4838065"/>
            <a:ext cx="631190" cy="62674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0" name="Shape 78"/>
          <p:cNvSpPr/>
          <p:nvPr/>
        </p:nvSpPr>
        <p:spPr>
          <a:xfrm>
            <a:off x="7578672" y="4918089"/>
            <a:ext cx="470007" cy="466697"/>
          </a:xfrm>
          <a:prstGeom prst="ellipse">
            <a:avLst/>
          </a:prstGeom>
          <a:solidFill>
            <a:srgbClr val="6DAECC">
              <a:alpha val="18039"/>
            </a:srgbClr>
          </a:solidFill>
        </p:spPr>
      </p:sp>
      <p:sp>
        <p:nvSpPr>
          <p:cNvPr id="81" name="Text 79"/>
          <p:cNvSpPr/>
          <p:nvPr/>
        </p:nvSpPr>
        <p:spPr>
          <a:xfrm>
            <a:off x="7578672" y="4918089"/>
            <a:ext cx="470007" cy="466697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2" name="Shape 80"/>
          <p:cNvSpPr/>
          <p:nvPr/>
        </p:nvSpPr>
        <p:spPr>
          <a:xfrm>
            <a:off x="7653771" y="4992659"/>
            <a:ext cx="319808" cy="317556"/>
          </a:xfrm>
          <a:prstGeom prst="ellipse">
            <a:avLst/>
          </a:prstGeom>
          <a:solidFill>
            <a:srgbClr val="FFFFFF"/>
          </a:solidFill>
          <a:effectLst>
            <a:outerShdw blurRad="63500" dist="63500" dir="2700000" algn="bl" rotWithShape="0">
              <a:srgbClr val="017ED5">
                <a:alpha val="40000"/>
              </a:srgbClr>
            </a:outerShdw>
          </a:effectLst>
        </p:spPr>
      </p:sp>
      <p:sp>
        <p:nvSpPr>
          <p:cNvPr id="83" name="Text 81"/>
          <p:cNvSpPr/>
          <p:nvPr/>
        </p:nvSpPr>
        <p:spPr>
          <a:xfrm>
            <a:off x="7653771" y="4992659"/>
            <a:ext cx="319808" cy="317556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pic>
        <p:nvPicPr>
          <p:cNvPr id="84" name="Image 0" descr="https://test-kimi-img.moonshot.cn/pub/slides/slides_tmpl/image/25-05-30-10:48:57-d0shp6c75iks832je44g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2385" y="2070735"/>
            <a:ext cx="18415" cy="2688590"/>
          </a:xfrm>
          <a:prstGeom prst="rect">
            <a:avLst/>
          </a:prstGeom>
        </p:spPr>
      </p:pic>
      <p:pic>
        <p:nvPicPr>
          <p:cNvPr id="85" name="Image 1" descr="https://test-kimi-img.moonshot.cn/pub/slides/slides_tmpl/image/25-05-30-10:48:57-d0shp6c75iks832je44g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91355" y="2070735"/>
            <a:ext cx="18415" cy="2688590"/>
          </a:xfrm>
          <a:prstGeom prst="rect">
            <a:avLst/>
          </a:prstGeom>
        </p:spPr>
      </p:pic>
      <p:pic>
        <p:nvPicPr>
          <p:cNvPr id="86" name="Image 2" descr="https://test-kimi-img.moonshot.cn/pub/slides/slides_tmpl/image/25-05-30-10:48:57-d0shp6c75iks832je44g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63205" y="2070735"/>
            <a:ext cx="18415" cy="2688590"/>
          </a:xfrm>
          <a:prstGeom prst="rect">
            <a:avLst/>
          </a:prstGeom>
        </p:spPr>
      </p:pic>
      <p:sp>
        <p:nvSpPr>
          <p:cNvPr id="87" name="Shape 82"/>
          <p:cNvSpPr/>
          <p:nvPr/>
        </p:nvSpPr>
        <p:spPr>
          <a:xfrm>
            <a:off x="1196975" y="1911985"/>
            <a:ext cx="227330" cy="215265"/>
          </a:xfrm>
          <a:prstGeom prst="ellipse">
            <a:avLst/>
          </a:prstGeom>
          <a:solidFill>
            <a:srgbClr val="255A79"/>
          </a:solidFill>
          <a:ln w="19050">
            <a:gradFill flip="none" rotWithShape="1">
              <a:gsLst>
                <a:gs pos="0">
                  <a:srgbClr val="6DAECC">
                    <a:alpha val="0"/>
                  </a:srgbClr>
                </a:gs>
                <a:gs pos="15000">
                  <a:srgbClr val="6DAECC">
                    <a:alpha val="0"/>
                  </a:srgbClr>
                </a:gs>
                <a:gs pos="100000">
                  <a:srgbClr val="295C74"/>
                </a:gs>
              </a:gsLst>
              <a:lin ang="10740000" scaled="1"/>
            </a:gradFill>
            <a:prstDash val="solid"/>
          </a:ln>
        </p:spPr>
      </p:sp>
      <p:sp>
        <p:nvSpPr>
          <p:cNvPr id="88" name="Text 83"/>
          <p:cNvSpPr/>
          <p:nvPr/>
        </p:nvSpPr>
        <p:spPr>
          <a:xfrm>
            <a:off x="1196975" y="1911985"/>
            <a:ext cx="227330" cy="21526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9" name="Shape 84"/>
          <p:cNvSpPr/>
          <p:nvPr/>
        </p:nvSpPr>
        <p:spPr>
          <a:xfrm>
            <a:off x="4398645" y="1885315"/>
            <a:ext cx="227330" cy="215265"/>
          </a:xfrm>
          <a:prstGeom prst="ellipse">
            <a:avLst/>
          </a:prstGeom>
          <a:solidFill>
            <a:srgbClr val="255A79"/>
          </a:solidFill>
          <a:ln w="19050">
            <a:gradFill flip="none" rotWithShape="1">
              <a:gsLst>
                <a:gs pos="0">
                  <a:srgbClr val="6DAECC">
                    <a:alpha val="0"/>
                  </a:srgbClr>
                </a:gs>
                <a:gs pos="15000">
                  <a:srgbClr val="6DAECC">
                    <a:alpha val="0"/>
                  </a:srgbClr>
                </a:gs>
                <a:gs pos="100000">
                  <a:srgbClr val="295C74"/>
                </a:gs>
              </a:gsLst>
              <a:lin ang="10740000" scaled="1"/>
            </a:gradFill>
            <a:prstDash val="solid"/>
          </a:ln>
        </p:spPr>
      </p:sp>
      <p:sp>
        <p:nvSpPr>
          <p:cNvPr id="90" name="Text 85"/>
          <p:cNvSpPr/>
          <p:nvPr/>
        </p:nvSpPr>
        <p:spPr>
          <a:xfrm>
            <a:off x="4398645" y="1885315"/>
            <a:ext cx="227330" cy="21526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1" name="Shape 86"/>
          <p:cNvSpPr/>
          <p:nvPr/>
        </p:nvSpPr>
        <p:spPr>
          <a:xfrm>
            <a:off x="7746365" y="1845945"/>
            <a:ext cx="227330" cy="215265"/>
          </a:xfrm>
          <a:prstGeom prst="ellipse">
            <a:avLst/>
          </a:prstGeom>
          <a:solidFill>
            <a:srgbClr val="255A79"/>
          </a:solidFill>
          <a:ln w="19050">
            <a:gradFill flip="none" rotWithShape="1">
              <a:gsLst>
                <a:gs pos="0">
                  <a:srgbClr val="6DAECC">
                    <a:alpha val="0"/>
                  </a:srgbClr>
                </a:gs>
                <a:gs pos="15000">
                  <a:srgbClr val="6DAECC">
                    <a:alpha val="0"/>
                  </a:srgbClr>
                </a:gs>
                <a:gs pos="100000">
                  <a:srgbClr val="295C74"/>
                </a:gs>
              </a:gsLst>
              <a:lin ang="10740000" scaled="1"/>
            </a:gradFill>
            <a:prstDash val="solid"/>
          </a:ln>
        </p:spPr>
      </p:sp>
      <p:sp>
        <p:nvSpPr>
          <p:cNvPr id="92" name="Text 87"/>
          <p:cNvSpPr/>
          <p:nvPr/>
        </p:nvSpPr>
        <p:spPr>
          <a:xfrm>
            <a:off x="7746365" y="1845945"/>
            <a:ext cx="227330" cy="215265"/>
          </a:xfrm>
          <a:prstGeom prst="rect">
            <a:avLst/>
          </a:prstGeom>
          <a:noFill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3" name="Text 88"/>
          <p:cNvSpPr/>
          <p:nvPr/>
        </p:nvSpPr>
        <p:spPr>
          <a:xfrm>
            <a:off x="638810" y="469900"/>
            <a:ext cx="10782935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2800" b="1" dirty="0">
                <a:solidFill>
                  <a:srgbClr val="295C74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间接排放关键类别</a:t>
            </a:r>
            <a:endParaRPr lang="en-US" sz="1600" dirty="0"/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318.50669291338573,&quot;left&quot;:412.34507874015753,&quot;top&quot;:156.15,&quot;width&quot;:440.9549212598425}"/>
</p:tagLst>
</file>

<file path=ppt/tags/tag10.xml><?xml version="1.0" encoding="utf-8"?>
<p:tagLst xmlns:p="http://schemas.openxmlformats.org/presentationml/2006/main">
  <p:tag name="KSO_WM_DIAGRAM_VIRTUALLY_FRAME" val="{&quot;height&quot;:318.50669291338573,&quot;left&quot;:412.34507874015753,&quot;top&quot;:156.15,&quot;width&quot;:440.9549212598425}"/>
</p:tagLst>
</file>

<file path=ppt/tags/tag11.xml><?xml version="1.0" encoding="utf-8"?>
<p:tagLst xmlns:p="http://schemas.openxmlformats.org/presentationml/2006/main">
  <p:tag name="KSO_WM_DIAGRAM_VIRTUALLY_FRAME" val="{&quot;height&quot;:318.50669291338573,&quot;left&quot;:412.34507874015753,&quot;top&quot;:156.15,&quot;width&quot;:440.9549212598425}"/>
</p:tagLst>
</file>

<file path=ppt/tags/tag12.xml><?xml version="1.0" encoding="utf-8"?>
<p:tagLst xmlns:p="http://schemas.openxmlformats.org/presentationml/2006/main">
  <p:tag name="KSO_WM_DIAGRAM_VIRTUALLY_FRAME" val="{&quot;height&quot;:318.50669291338573,&quot;left&quot;:412.34507874015753,&quot;top&quot;:156.15,&quot;width&quot;:440.9549212598425}"/>
</p:tagLst>
</file>

<file path=ppt/tags/tag13.xml><?xml version="1.0" encoding="utf-8"?>
<p:tagLst xmlns:p="http://schemas.openxmlformats.org/presentationml/2006/main">
  <p:tag name="KSO_WM_DIAGRAM_VIRTUALLY_FRAME" val="{&quot;height&quot;:318.50669291338573,&quot;left&quot;:412.34507874015753,&quot;top&quot;:156.15,&quot;width&quot;:440.9549212598425}"/>
</p:tagLst>
</file>

<file path=ppt/tags/tag14.xml><?xml version="1.0" encoding="utf-8"?>
<p:tagLst xmlns:p="http://schemas.openxmlformats.org/presentationml/2006/main">
  <p:tag name="KSO_WM_DIAGRAM_VIRTUALLY_FRAME" val="{&quot;height&quot;:318.50669291338573,&quot;left&quot;:412.34507874015753,&quot;top&quot;:156.15,&quot;width&quot;:440.9549212598425}"/>
</p:tagLst>
</file>

<file path=ppt/tags/tag15.xml><?xml version="1.0" encoding="utf-8"?>
<p:tagLst xmlns:p="http://schemas.openxmlformats.org/presentationml/2006/main">
  <p:tag name="KSO_WM_DIAGRAM_VIRTUALLY_FRAME" val="{&quot;height&quot;:318.50669291338573,&quot;left&quot;:412.34507874015753,&quot;top&quot;:156.15,&quot;width&quot;:440.9549212598425}"/>
</p:tagLst>
</file>

<file path=ppt/tags/tag16.xml><?xml version="1.0" encoding="utf-8"?>
<p:tagLst xmlns:p="http://schemas.openxmlformats.org/presentationml/2006/main">
  <p:tag name="KSO_WM_DIAGRAM_VIRTUALLY_FRAME" val="{&quot;height&quot;:318.50669291338573,&quot;left&quot;:412.34507874015753,&quot;top&quot;:156.15,&quot;width&quot;:440.9549212598425}"/>
</p:tagLst>
</file>

<file path=ppt/tags/tag17.xml><?xml version="1.0" encoding="utf-8"?>
<p:tagLst xmlns:p="http://schemas.openxmlformats.org/presentationml/2006/main">
  <p:tag name="KSO_WM_DIAGRAM_VIRTUALLY_FRAME" val="{&quot;height&quot;:318.50669291338573,&quot;left&quot;:412.34507874015753,&quot;top&quot;:156.15,&quot;width&quot;:440.9549212598425}"/>
</p:tagLst>
</file>

<file path=ppt/tags/tag18.xml><?xml version="1.0" encoding="utf-8"?>
<p:tagLst xmlns:p="http://schemas.openxmlformats.org/presentationml/2006/main">
  <p:tag name="KSO_WM_DIAGRAM_VIRTUALLY_FRAME" val="{&quot;height&quot;:318.50669291338573,&quot;left&quot;:412.34507874015753,&quot;top&quot;:156.15,&quot;width&quot;:440.9549212598425}"/>
</p:tagLst>
</file>

<file path=ppt/tags/tag19.xml><?xml version="1.0" encoding="utf-8"?>
<p:tagLst xmlns:p="http://schemas.openxmlformats.org/presentationml/2006/main">
  <p:tag name="KSO_WM_DIAGRAM_VIRTUALLY_FRAME" val="{&quot;height&quot;:318.50669291338573,&quot;left&quot;:412.34507874015753,&quot;top&quot;:156.15,&quot;width&quot;:440.9549212598425}"/>
</p:tagLst>
</file>

<file path=ppt/tags/tag2.xml><?xml version="1.0" encoding="utf-8"?>
<p:tagLst xmlns:p="http://schemas.openxmlformats.org/presentationml/2006/main">
  <p:tag name="KSO_WM_DIAGRAM_VIRTUALLY_FRAME" val="{&quot;height&quot;:318.50669291338573,&quot;left&quot;:412.34507874015753,&quot;top&quot;:156.15,&quot;width&quot;:440.9549212598425}"/>
</p:tagLst>
</file>

<file path=ppt/tags/tag20.xml><?xml version="1.0" encoding="utf-8"?>
<p:tagLst xmlns:p="http://schemas.openxmlformats.org/presentationml/2006/main">
  <p:tag name="KSO_WM_DIAGRAM_VIRTUALLY_FRAME" val="{&quot;height&quot;:318.50669291338573,&quot;left&quot;:412.34507874015753,&quot;top&quot;:156.15,&quot;width&quot;:440.9549212598425}"/>
</p:tagLst>
</file>

<file path=ppt/tags/tag21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22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23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24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25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26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27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28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29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3.xml><?xml version="1.0" encoding="utf-8"?>
<p:tagLst xmlns:p="http://schemas.openxmlformats.org/presentationml/2006/main">
  <p:tag name="KSO_WM_DIAGRAM_VIRTUALLY_FRAME" val="{&quot;height&quot;:318.50669291338573,&quot;left&quot;:412.34507874015753,&quot;top&quot;:156.15,&quot;width&quot;:440.9549212598425}"/>
</p:tagLst>
</file>

<file path=ppt/tags/tag30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31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32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33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34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35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36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37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38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39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4.xml><?xml version="1.0" encoding="utf-8"?>
<p:tagLst xmlns:p="http://schemas.openxmlformats.org/presentationml/2006/main">
  <p:tag name="KSO_WM_DIAGRAM_VIRTUALLY_FRAME" val="{&quot;height&quot;:318.50669291338573,&quot;left&quot;:412.34507874015753,&quot;top&quot;:156.15,&quot;width&quot;:440.9549212598425}"/>
</p:tagLst>
</file>

<file path=ppt/tags/tag40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41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42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43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44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45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46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47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48.xml><?xml version="1.0" encoding="utf-8"?>
<p:tagLst xmlns:p="http://schemas.openxmlformats.org/presentationml/2006/main">
  <p:tag name="KSO_WM_DIAGRAM_VIRTUALLY_FRAME" val="{&quot;height&quot;:373.75,&quot;left&quot;:55.65,&quot;top&quot;:102.65,&quot;width&quot;:846.2}"/>
</p:tagLst>
</file>

<file path=ppt/tags/tag49.xml><?xml version="1.0" encoding="utf-8"?>
<p:tagLst xmlns:p="http://schemas.openxmlformats.org/presentationml/2006/main">
  <p:tag name="KSO_WM_DIAGRAM_VIRTUALLY_FRAME" val="{&quot;height&quot;:362.4,&quot;left&quot;:298.9,&quot;top&quot;:111.3,&quot;width&quot;:632.4}"/>
</p:tagLst>
</file>

<file path=ppt/tags/tag5.xml><?xml version="1.0" encoding="utf-8"?>
<p:tagLst xmlns:p="http://schemas.openxmlformats.org/presentationml/2006/main">
  <p:tag name="KSO_WM_DIAGRAM_VIRTUALLY_FRAME" val="{&quot;height&quot;:318.50669291338573,&quot;left&quot;:412.34507874015753,&quot;top&quot;:156.15,&quot;width&quot;:440.9549212598425}"/>
</p:tagLst>
</file>

<file path=ppt/tags/tag50.xml><?xml version="1.0" encoding="utf-8"?>
<p:tagLst xmlns:p="http://schemas.openxmlformats.org/presentationml/2006/main">
  <p:tag name="KSO_WM_DIAGRAM_VIRTUALLY_FRAME" val="{&quot;height&quot;:362.4,&quot;left&quot;:298.9,&quot;top&quot;:111.3,&quot;width&quot;:632.4}"/>
</p:tagLst>
</file>

<file path=ppt/tags/tag51.xml><?xml version="1.0" encoding="utf-8"?>
<p:tagLst xmlns:p="http://schemas.openxmlformats.org/presentationml/2006/main">
  <p:tag name="KSO_WM_DIAGRAM_VIRTUALLY_FRAME" val="{&quot;height&quot;:362.4,&quot;left&quot;:298.9,&quot;top&quot;:111.3,&quot;width&quot;:632.4}"/>
</p:tagLst>
</file>

<file path=ppt/tags/tag52.xml><?xml version="1.0" encoding="utf-8"?>
<p:tagLst xmlns:p="http://schemas.openxmlformats.org/presentationml/2006/main">
  <p:tag name="KSO_WM_DIAGRAM_VIRTUALLY_FRAME" val="{&quot;height&quot;:362.4,&quot;left&quot;:298.9,&quot;top&quot;:111.3,&quot;width&quot;:632.4}"/>
</p:tagLst>
</file>

<file path=ppt/tags/tag53.xml><?xml version="1.0" encoding="utf-8"?>
<p:tagLst xmlns:p="http://schemas.openxmlformats.org/presentationml/2006/main">
  <p:tag name="KSO_WM_DIAGRAM_VIRTUALLY_FRAME" val="{&quot;height&quot;:362.4,&quot;left&quot;:298.9,&quot;top&quot;:111.3,&quot;width&quot;:632.4}"/>
</p:tagLst>
</file>

<file path=ppt/tags/tag54.xml><?xml version="1.0" encoding="utf-8"?>
<p:tagLst xmlns:p="http://schemas.openxmlformats.org/presentationml/2006/main">
  <p:tag name="KSO_WM_DIAGRAM_VIRTUALLY_FRAME" val="{&quot;height&quot;:362.4,&quot;left&quot;:298.9,&quot;top&quot;:111.3,&quot;width&quot;:632.4}"/>
</p:tagLst>
</file>

<file path=ppt/tags/tag55.xml><?xml version="1.0" encoding="utf-8"?>
<p:tagLst xmlns:p="http://schemas.openxmlformats.org/presentationml/2006/main">
  <p:tag name="KSO_WM_DIAGRAM_VIRTUALLY_FRAME" val="{&quot;height&quot;:362.4,&quot;left&quot;:298.9,&quot;top&quot;:111.3,&quot;width&quot;:632.4}"/>
</p:tagLst>
</file>

<file path=ppt/tags/tag56.xml><?xml version="1.0" encoding="utf-8"?>
<p:tagLst xmlns:p="http://schemas.openxmlformats.org/presentationml/2006/main">
  <p:tag name="KSO_WM_DIAGRAM_VIRTUALLY_FRAME" val="{&quot;height&quot;:362.4,&quot;left&quot;:298.9,&quot;top&quot;:111.3,&quot;width&quot;:632.4}"/>
</p:tagLst>
</file>

<file path=ppt/tags/tag57.xml><?xml version="1.0" encoding="utf-8"?>
<p:tagLst xmlns:p="http://schemas.openxmlformats.org/presentationml/2006/main">
  <p:tag name="KSO_WM_DIAGRAM_VIRTUALLY_FRAME" val="{&quot;height&quot;:362.4,&quot;left&quot;:298.9,&quot;top&quot;:111.3,&quot;width&quot;:632.4}"/>
</p:tagLst>
</file>

<file path=ppt/tags/tag58.xml><?xml version="1.0" encoding="utf-8"?>
<p:tagLst xmlns:p="http://schemas.openxmlformats.org/presentationml/2006/main">
  <p:tag name="KSO_WM_DIAGRAM_VIRTUALLY_FRAME" val="{&quot;height&quot;:340.4,&quot;left&quot;:91.4,&quot;top&quot;:118.45,&quot;width&quot;:492.35}"/>
</p:tagLst>
</file>

<file path=ppt/tags/tag59.xml><?xml version="1.0" encoding="utf-8"?>
<p:tagLst xmlns:p="http://schemas.openxmlformats.org/presentationml/2006/main">
  <p:tag name="KSO_WM_DIAGRAM_VIRTUALLY_FRAME" val="{&quot;height&quot;:340.4,&quot;left&quot;:91.4,&quot;top&quot;:118.45,&quot;width&quot;:492.35}"/>
</p:tagLst>
</file>

<file path=ppt/tags/tag6.xml><?xml version="1.0" encoding="utf-8"?>
<p:tagLst xmlns:p="http://schemas.openxmlformats.org/presentationml/2006/main">
  <p:tag name="KSO_WM_DIAGRAM_VIRTUALLY_FRAME" val="{&quot;height&quot;:318.50669291338573,&quot;left&quot;:412.34507874015753,&quot;top&quot;:156.15,&quot;width&quot;:440.9549212598425}"/>
</p:tagLst>
</file>

<file path=ppt/tags/tag60.xml><?xml version="1.0" encoding="utf-8"?>
<p:tagLst xmlns:p="http://schemas.openxmlformats.org/presentationml/2006/main">
  <p:tag name="KSO_WM_DIAGRAM_VIRTUALLY_FRAME" val="{&quot;height&quot;:340.4,&quot;left&quot;:91.4,&quot;top&quot;:118.45,&quot;width&quot;:492.35}"/>
</p:tagLst>
</file>

<file path=ppt/tags/tag61.xml><?xml version="1.0" encoding="utf-8"?>
<p:tagLst xmlns:p="http://schemas.openxmlformats.org/presentationml/2006/main">
  <p:tag name="KSO_WM_DIAGRAM_VIRTUALLY_FRAME" val="{&quot;height&quot;:340.4,&quot;left&quot;:91.4,&quot;top&quot;:118.45,&quot;width&quot;:492.35}"/>
</p:tagLst>
</file>

<file path=ppt/tags/tag62.xml><?xml version="1.0" encoding="utf-8"?>
<p:tagLst xmlns:p="http://schemas.openxmlformats.org/presentationml/2006/main">
  <p:tag name="KSO_WM_DIAGRAM_VIRTUALLY_FRAME" val="{&quot;height&quot;:340.4,&quot;left&quot;:91.4,&quot;top&quot;:118.45,&quot;width&quot;:492.35}"/>
</p:tagLst>
</file>

<file path=ppt/tags/tag63.xml><?xml version="1.0" encoding="utf-8"?>
<p:tagLst xmlns:p="http://schemas.openxmlformats.org/presentationml/2006/main">
  <p:tag name="KSO_WM_DIAGRAM_VIRTUALLY_FRAME" val="{&quot;height&quot;:340.4,&quot;left&quot;:91.4,&quot;top&quot;:118.45,&quot;width&quot;:492.35}"/>
</p:tagLst>
</file>

<file path=ppt/tags/tag64.xml><?xml version="1.0" encoding="utf-8"?>
<p:tagLst xmlns:p="http://schemas.openxmlformats.org/presentationml/2006/main">
  <p:tag name="KSO_WM_DIAGRAM_VIRTUALLY_FRAME" val="{&quot;height&quot;:340.4,&quot;left&quot;:91.4,&quot;top&quot;:118.45,&quot;width&quot;:492.35}"/>
</p:tagLst>
</file>

<file path=ppt/tags/tag65.xml><?xml version="1.0" encoding="utf-8"?>
<p:tagLst xmlns:p="http://schemas.openxmlformats.org/presentationml/2006/main">
  <p:tag name="KSO_WM_DIAGRAM_VIRTUALLY_FRAME" val="{&quot;height&quot;:340.4,&quot;left&quot;:91.4,&quot;top&quot;:118.45,&quot;width&quot;:492.35}"/>
</p:tagLst>
</file>

<file path=ppt/tags/tag7.xml><?xml version="1.0" encoding="utf-8"?>
<p:tagLst xmlns:p="http://schemas.openxmlformats.org/presentationml/2006/main">
  <p:tag name="KSO_WM_DIAGRAM_VIRTUALLY_FRAME" val="{&quot;height&quot;:318.50669291338573,&quot;left&quot;:412.34507874015753,&quot;top&quot;:156.15,&quot;width&quot;:440.9549212598425}"/>
</p:tagLst>
</file>

<file path=ppt/tags/tag8.xml><?xml version="1.0" encoding="utf-8"?>
<p:tagLst xmlns:p="http://schemas.openxmlformats.org/presentationml/2006/main">
  <p:tag name="KSO_WM_DIAGRAM_VIRTUALLY_FRAME" val="{&quot;height&quot;:318.50669291338573,&quot;left&quot;:412.34507874015753,&quot;top&quot;:156.15,&quot;width&quot;:440.9549212598425}"/>
</p:tagLst>
</file>

<file path=ppt/tags/tag9.xml><?xml version="1.0" encoding="utf-8"?>
<p:tagLst xmlns:p="http://schemas.openxmlformats.org/presentationml/2006/main">
  <p:tag name="KSO_WM_DIAGRAM_VIRTUALLY_FRAME" val="{&quot;height&quot;:318.50669291338573,&quot;left&quot;:412.34507874015753,&quot;top&quot;:156.15,&quot;width&quot;:440.9549212598425}"/>
</p:tagLst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1E46EB"/>
      </a:accent1>
      <a:accent2>
        <a:srgbClr val="1CA97E"/>
      </a:accent2>
      <a:accent3>
        <a:srgbClr val="5D91F0"/>
      </a:accent3>
      <a:accent4>
        <a:srgbClr val="000000"/>
      </a:accent4>
      <a:accent5>
        <a:srgbClr val="FFFFFF"/>
      </a:accent5>
      <a:accent6>
        <a:srgbClr val="FF9202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1E46EB"/>
      </a:accent1>
      <a:accent2>
        <a:srgbClr val="1CA97E"/>
      </a:accent2>
      <a:accent3>
        <a:srgbClr val="5D91F0"/>
      </a:accent3>
      <a:accent4>
        <a:srgbClr val="000000"/>
      </a:accent4>
      <a:accent5>
        <a:srgbClr val="FFFFFF"/>
      </a:accent5>
      <a:accent6>
        <a:srgbClr val="FF9202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1830</Words>
  <Application>WPS 演示</Application>
  <PresentationFormat>On-screen Show (16:9)</PresentationFormat>
  <Paragraphs>212</Paragraphs>
  <Slides>19</Slides>
  <Notes>20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9" baseType="lpstr">
      <vt:lpstr>Arial</vt:lpstr>
      <vt:lpstr>宋体</vt:lpstr>
      <vt:lpstr>Wingdings</vt:lpstr>
      <vt:lpstr>MiSans</vt:lpstr>
      <vt:lpstr>MiSans</vt:lpstr>
      <vt:lpstr>Calibri</vt:lpstr>
      <vt:lpstr>微软雅黑</vt:lpstr>
      <vt:lpstr>Arial Unicode MS</vt:lpstr>
      <vt:lpstr>等线</vt:lpstr>
      <vt:lpstr>Custom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Moonshot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江苏金发ESG报告速览</dc:title>
  <dc:creator>Kimi</dc:creator>
  <dc:subject>江苏金发ESG报告速览</dc:subject>
  <cp:lastModifiedBy>贤</cp:lastModifiedBy>
  <cp:revision>4</cp:revision>
  <dcterms:created xsi:type="dcterms:W3CDTF">2025-08-28T08:35:00Z</dcterms:created>
  <dcterms:modified xsi:type="dcterms:W3CDTF">2025-08-28T09:15:54Z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{"Label":"江苏金发ESG报告速览","ContentProducer":"001191110108MACG2KBH8F10000","ProduceID":"d2o17phe3tpj4fl3ccm0","ReservedCode1":"","ContentPropagator":"001191110108MACG2KBH8F20000","PropagateID":"d2o17phe3tpj4fl3ccm0","ReservedCode2":""}</vt:lpwstr>
  </property>
  <property fmtid="{D5CDD505-2E9C-101B-9397-08002B2CF9AE}" pid="3" name="ICV">
    <vt:lpwstr>4ADAECEA719243C8B0AD7D0D2D1CAE70_12</vt:lpwstr>
  </property>
  <property fmtid="{D5CDD505-2E9C-101B-9397-08002B2CF9AE}" pid="4" name="KSOProductBuildVer">
    <vt:lpwstr>2052-12.1.0.22529</vt:lpwstr>
  </property>
</Properties>
</file>